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Lst>
  <p:notesMasterIdLst>
    <p:notesMasterId r:id="rId19"/>
  </p:notesMasterIdLst>
  <p:handoutMasterIdLst>
    <p:handoutMasterId r:id="rId20"/>
  </p:handoutMasterIdLst>
  <p:sldIdLst>
    <p:sldId id="445" r:id="rId3"/>
    <p:sldId id="446" r:id="rId4"/>
    <p:sldId id="447" r:id="rId5"/>
    <p:sldId id="448" r:id="rId6"/>
    <p:sldId id="450" r:id="rId7"/>
    <p:sldId id="455" r:id="rId8"/>
    <p:sldId id="459" r:id="rId9"/>
    <p:sldId id="457" r:id="rId10"/>
    <p:sldId id="458" r:id="rId11"/>
    <p:sldId id="449" r:id="rId12"/>
    <p:sldId id="451" r:id="rId13"/>
    <p:sldId id="452" r:id="rId14"/>
    <p:sldId id="453" r:id="rId15"/>
    <p:sldId id="454" r:id="rId16"/>
    <p:sldId id="460" r:id="rId17"/>
    <p:sldId id="461" r:id="rId18"/>
  </p:sldIdLst>
  <p:sldSz cx="9144000" cy="5143500" type="screen16x9"/>
  <p:notesSz cx="6797675" cy="9928225"/>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66" autoAdjust="0"/>
  </p:normalViewPr>
  <p:slideViewPr>
    <p:cSldViewPr snapToGrid="0">
      <p:cViewPr varScale="1">
        <p:scale>
          <a:sx n="127" d="100"/>
          <a:sy n="127" d="100"/>
        </p:scale>
        <p:origin x="120" y="24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2F08DF0-2849-4133-AC90-5428A1B2126D}"/>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69DDC90-F4DC-43DB-920E-299045EF86BE}"/>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52EEFBC1-22CF-40EA-9F41-BB5478673290}" type="datetimeFigureOut">
              <a:rPr lang="zh-CN" altLang="en-US" smtClean="0"/>
              <a:pPr/>
              <a:t>2023/11/30</a:t>
            </a:fld>
            <a:endParaRPr lang="zh-CN" altLang="en-US"/>
          </a:p>
        </p:txBody>
      </p:sp>
      <p:sp>
        <p:nvSpPr>
          <p:cNvPr id="4" name="页脚占位符 3">
            <a:extLst>
              <a:ext uri="{FF2B5EF4-FFF2-40B4-BE49-F238E27FC236}">
                <a16:creationId xmlns:a16="http://schemas.microsoft.com/office/drawing/2014/main" id="{E81B047F-16EB-4D46-9543-13AD9397600E}"/>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273EEC7-6AEE-4005-BF1D-2B98ED2054B8}"/>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247FC69-6773-4F32-ABDB-944C45D4A89F}" type="slidenum">
              <a:rPr lang="zh-CN" altLang="en-US" smtClean="0"/>
              <a:pPr/>
              <a:t>‹#›</a:t>
            </a:fld>
            <a:endParaRPr lang="zh-CN" altLang="en-US"/>
          </a:p>
        </p:txBody>
      </p:sp>
    </p:spTree>
    <p:extLst>
      <p:ext uri="{BB962C8B-B14F-4D97-AF65-F5344CB8AC3E}">
        <p14:creationId xmlns:p14="http://schemas.microsoft.com/office/powerpoint/2010/main" val="19551843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136025D-D16B-4D0E-B3C3-D3FF077B7FAB}" type="datetimeFigureOut">
              <a:rPr lang="zh-CN" altLang="en-US" smtClean="0"/>
              <a:pPr/>
              <a:t>2023/11/30</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0398FB94-8333-47C5-B499-F656119D23EF}" type="slidenum">
              <a:rPr lang="zh-CN" altLang="en-US" smtClean="0"/>
              <a:pPr/>
              <a:t>‹#›</a:t>
            </a:fld>
            <a:endParaRPr lang="zh-CN" altLang="en-US"/>
          </a:p>
        </p:txBody>
      </p:sp>
    </p:spTree>
    <p:extLst>
      <p:ext uri="{BB962C8B-B14F-4D97-AF65-F5344CB8AC3E}">
        <p14:creationId xmlns:p14="http://schemas.microsoft.com/office/powerpoint/2010/main" val="1981423959"/>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4A739-B9B1-4900-BF96-262E14D46C75}"/>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15122E40-CDAB-44D3-852A-41533D3949D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292E709-F7B1-4C1C-AB43-2643B05DBFBC}"/>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FA10D52-9B2E-438A-A6C7-D99B682BC4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07D5D3-3062-4960-968E-0087F7FCC284}"/>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3871972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4F939-C49A-4750-82E7-0B4ABC6417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C5D715C-F717-4E36-A255-CA33B6773B6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2FD4D1-0F8C-4CAE-BF87-CA184D1FCF16}"/>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98B31F03-2FF8-4004-B4CE-86A9B6322A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E5A005-B0BE-49EE-BACB-AEB54AB6401E}"/>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565527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E7DD28-AACB-4B97-BA0E-508DC3EA8D7F}"/>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56ACF60-EAE7-40B9-A96B-30A60D05E47C}"/>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EE4F95-3974-4554-A6D3-28186544F496}"/>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7063462-C804-4B03-A7B5-ED09DE0CE3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EAE057-1656-43B0-9982-5D1ED453402B}"/>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2362753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9397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F18B0B9-8F92-4979-928F-A099316CF65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66369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68998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22832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9295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25408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F18B0B9-8F92-4979-928F-A099316CF658}" type="slidenum">
              <a:rPr lang="zh-CN" altLang="en-US" smtClean="0">
                <a:solidFill>
                  <a:prstClr val="black">
                    <a:tint val="75000"/>
                  </a:prstClr>
                </a:solidFill>
              </a:rPr>
              <a:pPr/>
              <a:t>‹#›</a:t>
            </a:fld>
            <a:endParaRPr lang="zh-CN" altLang="en-US" dirty="0">
              <a:solidFill>
                <a:prstClr val="black">
                  <a:tint val="75000"/>
                </a:prstClr>
              </a:solidFill>
            </a:endParaRPr>
          </a:p>
        </p:txBody>
      </p:sp>
      <p:pic>
        <p:nvPicPr>
          <p:cNvPr id="5" name="Picture 7" descr="aaa">
            <a:extLst>
              <a:ext uri="{FF2B5EF4-FFF2-40B4-BE49-F238E27FC236}">
                <a16:creationId xmlns:a16="http://schemas.microsoft.com/office/drawing/2014/main" id="{ED47DF18-E434-ABD6-F1BE-ADF76A747EEA}"/>
              </a:ext>
            </a:extLst>
          </p:cNvPr>
          <p:cNvPicPr>
            <a:picLocks noChangeAspect="1" noChangeArrowheads="1"/>
          </p:cNvPicPr>
          <p:nvPr userDrawn="1"/>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7243" y="48468"/>
            <a:ext cx="511408" cy="49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a:extLst>
              <a:ext uri="{FF2B5EF4-FFF2-40B4-BE49-F238E27FC236}">
                <a16:creationId xmlns:a16="http://schemas.microsoft.com/office/drawing/2014/main" id="{1BCAFBF6-D4E1-B72D-C924-9B163F8DBEF7}"/>
              </a:ext>
            </a:extLst>
          </p:cNvPr>
          <p:cNvSpPr>
            <a:spLocks noChangeShapeType="1"/>
          </p:cNvSpPr>
          <p:nvPr userDrawn="1"/>
        </p:nvSpPr>
        <p:spPr bwMode="auto">
          <a:xfrm>
            <a:off x="-6205" y="629140"/>
            <a:ext cx="9156700"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sz="1350">
              <a:solidFill>
                <a:prstClr val="black"/>
              </a:solidFill>
              <a:latin typeface="Times New Roman"/>
              <a:ea typeface="宋体" panose="02010600030101010101" pitchFamily="2" charset="-122"/>
            </a:endParaRPr>
          </a:p>
        </p:txBody>
      </p:sp>
    </p:spTree>
    <p:extLst>
      <p:ext uri="{BB962C8B-B14F-4D97-AF65-F5344CB8AC3E}">
        <p14:creationId xmlns:p14="http://schemas.microsoft.com/office/powerpoint/2010/main" val="133609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F63A3B-78C7-47BE-AE5E-E10140E0464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75182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96CA2-4CEC-4E0F-A355-762F20C63A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3152D6B-FAD7-4FFD-A288-E0A7765E624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363939-9035-4188-9161-D0696B02BE79}"/>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CD7E87A-771A-43D0-8510-B62C6394D0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5F2B02-8CFC-486D-9433-21A914A037B1}"/>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24050647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342892"/>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defTabSz="342892"/>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defTabSz="342892"/>
            <a:fld id="{48F63A3B-78C7-47BE-AE5E-E10140E04643}" type="slidenum">
              <a:rPr lang="en-US" smtClean="0">
                <a:solidFill>
                  <a:prstClr val="black">
                    <a:tint val="75000"/>
                  </a:prstClr>
                </a:solidFill>
              </a:rPr>
              <a:pPr defTabSz="342892"/>
              <a:t>‹#›</a:t>
            </a:fld>
            <a:endParaRPr lang="en-US" dirty="0">
              <a:solidFill>
                <a:prstClr val="black">
                  <a:tint val="75000"/>
                </a:prstClr>
              </a:solidFill>
            </a:endParaRPr>
          </a:p>
        </p:txBody>
      </p:sp>
    </p:spTree>
    <p:extLst>
      <p:ext uri="{BB962C8B-B14F-4D97-AF65-F5344CB8AC3E}">
        <p14:creationId xmlns:p14="http://schemas.microsoft.com/office/powerpoint/2010/main" val="238980492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342892"/>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342892"/>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342892"/>
            <a:fld id="{48F63A3B-78C7-47BE-AE5E-E10140E04643}" type="slidenum">
              <a:rPr lang="en-US" smtClean="0">
                <a:solidFill>
                  <a:prstClr val="black">
                    <a:tint val="75000"/>
                  </a:prstClr>
                </a:solidFill>
              </a:rPr>
              <a:pPr defTabSz="342892"/>
              <a:t>‹#›</a:t>
            </a:fld>
            <a:endParaRPr lang="en-US" dirty="0">
              <a:solidFill>
                <a:prstClr val="black">
                  <a:tint val="75000"/>
                </a:prstClr>
              </a:solidFill>
            </a:endParaRPr>
          </a:p>
        </p:txBody>
      </p:sp>
    </p:spTree>
    <p:extLst>
      <p:ext uri="{BB962C8B-B14F-4D97-AF65-F5344CB8AC3E}">
        <p14:creationId xmlns:p14="http://schemas.microsoft.com/office/powerpoint/2010/main" val="262145140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342892"/>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342892"/>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342892"/>
            <a:fld id="{48F63A3B-78C7-47BE-AE5E-E10140E04643}" type="slidenum">
              <a:rPr lang="en-US" smtClean="0">
                <a:solidFill>
                  <a:prstClr val="black">
                    <a:tint val="75000"/>
                  </a:prstClr>
                </a:solidFill>
              </a:rPr>
              <a:pPr defTabSz="342892"/>
              <a:t>‹#›</a:t>
            </a:fld>
            <a:endParaRPr lang="en-US" dirty="0">
              <a:solidFill>
                <a:prstClr val="black">
                  <a:tint val="75000"/>
                </a:prstClr>
              </a:solidFill>
            </a:endParaRPr>
          </a:p>
        </p:txBody>
      </p:sp>
    </p:spTree>
    <p:extLst>
      <p:ext uri="{BB962C8B-B14F-4D97-AF65-F5344CB8AC3E}">
        <p14:creationId xmlns:p14="http://schemas.microsoft.com/office/powerpoint/2010/main" val="5117796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cxnSp>
        <p:nvCxnSpPr>
          <p:cNvPr id="7" name="直接连接符 6"/>
          <p:cNvCxnSpPr/>
          <p:nvPr userDrawn="1"/>
        </p:nvCxnSpPr>
        <p:spPr>
          <a:xfrm>
            <a:off x="0" y="732037"/>
            <a:ext cx="9144000" cy="0"/>
          </a:xfrm>
          <a:prstGeom prst="line">
            <a:avLst/>
          </a:prstGeom>
          <a:ln w="57150" cmpd="thinThick">
            <a:solidFill>
              <a:srgbClr val="DE0000"/>
            </a:solidFill>
          </a:ln>
        </p:spPr>
        <p:style>
          <a:lnRef idx="1">
            <a:schemeClr val="accent1"/>
          </a:lnRef>
          <a:fillRef idx="0">
            <a:schemeClr val="accent1"/>
          </a:fillRef>
          <a:effectRef idx="0">
            <a:schemeClr val="accent1"/>
          </a:effectRef>
          <a:fontRef idx="minor">
            <a:schemeClr val="tx1"/>
          </a:fontRef>
        </p:style>
      </p:cxnSp>
      <p:sp>
        <p:nvSpPr>
          <p:cNvPr id="8" name="灯片编号占位符 3"/>
          <p:cNvSpPr txBox="1">
            <a:spLocks/>
          </p:cNvSpPr>
          <p:nvPr userDrawn="1"/>
        </p:nvSpPr>
        <p:spPr>
          <a:xfrm>
            <a:off x="0" y="4869657"/>
            <a:ext cx="611560" cy="273844"/>
          </a:xfrm>
          <a:prstGeom prst="rect">
            <a:avLst/>
          </a:prstGeom>
        </p:spPr>
        <p:txBody>
          <a:bodyPr vert="horz" lIns="91423" tIns="45712" rIns="91423" bIns="45712" rtlCol="0" anchor="ctr"/>
          <a:lstStyle>
            <a:defPPr>
              <a:defRPr lang="zh-CN"/>
            </a:defPPr>
            <a:lvl1pPr marL="0" algn="l" defTabSz="914355" rtl="0" eaLnBrk="1" latinLnBrk="0" hangingPunct="1">
              <a:defRPr sz="1000" kern="1200">
                <a:solidFill>
                  <a:srgbClr val="EC3820"/>
                </a:solidFill>
                <a:latin typeface="+mn-lt"/>
                <a:ea typeface="微软雅黑" panose="020B0503020204020204" pitchFamily="34" charset="-122"/>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a:lstStyle>
          <a:p>
            <a:fld id="{D3543679-E1F0-4394-82C9-38FBE7EB403A}" type="slidenum">
              <a:rPr lang="zh-CN" altLang="en-US" sz="1000" smtClean="0">
                <a:solidFill>
                  <a:schemeClr val="bg1">
                    <a:lumMod val="50000"/>
                  </a:schemeClr>
                </a:solidFill>
              </a:rPr>
              <a:pPr/>
              <a:t>‹#›</a:t>
            </a:fld>
            <a:endParaRPr lang="zh-CN" altLang="en-US" sz="1000">
              <a:solidFill>
                <a:schemeClr val="bg1">
                  <a:lumMod val="50000"/>
                </a:schemeClr>
              </a:solidFill>
            </a:endParaRPr>
          </a:p>
        </p:txBody>
      </p:sp>
    </p:spTree>
    <p:extLst>
      <p:ext uri="{BB962C8B-B14F-4D97-AF65-F5344CB8AC3E}">
        <p14:creationId xmlns:p14="http://schemas.microsoft.com/office/powerpoint/2010/main" val="23941194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2" name="直接连接符 1"/>
          <p:cNvCxnSpPr/>
          <p:nvPr userDrawn="1"/>
        </p:nvCxnSpPr>
        <p:spPr>
          <a:xfrm>
            <a:off x="0" y="771225"/>
            <a:ext cx="91440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18912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cxnSp>
        <p:nvCxnSpPr>
          <p:cNvPr id="2" name="直接连接符 1"/>
          <p:cNvCxnSpPr/>
          <p:nvPr userDrawn="1"/>
        </p:nvCxnSpPr>
        <p:spPr>
          <a:xfrm>
            <a:off x="0" y="764694"/>
            <a:ext cx="9144000" cy="0"/>
          </a:xfrm>
          <a:prstGeom prst="line">
            <a:avLst/>
          </a:prstGeom>
          <a:ln w="57150" cmpd="thickThi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3921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5AEA0-1156-4551-832D-E25D49376058}"/>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95166F68-2A17-43FA-8570-CF5C8015B64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CF60E2B-B872-460D-A7C3-249EC79B58BE}"/>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511362-2A6A-4E00-B0FA-442B7D9E59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7389AB-116A-4B1F-954D-7DBA70204103}"/>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2498100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0EC15-14F0-4E6D-A106-FEA83ED1189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D7D20D-5610-43FE-8715-B2F04E63AA3B}"/>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88C7222-4CF1-4BA0-B674-B12293149B1F}"/>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B863960-E321-4A23-9F24-0789F217A08F}"/>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5CB2BB36-2B06-41CE-B60D-F6CEE37EFFA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E63942D-FB41-4656-A9C8-46BDD3708C95}"/>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1929780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06767-85B7-40E5-A236-4405110A9D33}"/>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ED4EC50-BF4C-46C6-AC55-864AD184DA3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1003C40-4574-4AC0-B8A4-B0E30D2D6AF5}"/>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6265ED0-4FB8-45C9-A1C6-28AD7DDBDC2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A79DF2C-F31E-446B-B66C-759CA54C2687}"/>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2BDDB32-0746-49DD-BA6A-B91C142B48E7}"/>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DA0BEFA3-9530-4F4E-876C-C5C70DA9FC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05C592-18E2-42FB-81EA-483D1138E9A1}"/>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2800883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221B0-911B-4FAF-BC3C-91A6CA49B04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E459E7D-439D-40EC-BF24-0C82F3040A7B}"/>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ABB0B197-F516-479C-BF0F-CF467ADD5EB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4707335-7D0C-42DC-ACE1-34694D15CDF7}"/>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302362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197416-74A8-4426-9AB2-E88887D7CE05}"/>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440A6E49-BF82-4630-B971-1AB615DF958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1DA580-CB9A-4894-A48F-795B88486CBD}"/>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268554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D7542-3C9C-4B24-8A8A-8897C2F32EF7}"/>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1D622E82-19A1-4CB3-BAA0-6BE5347BA15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B9FCFDC-D78A-4D92-9EB7-531740C8864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AAEFC57-3696-452D-AA7D-24965D3528B9}"/>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AE74E2E-AA71-4FB7-87B3-C8F078F411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D32D7D-D7DC-44FB-833D-40194E396807}"/>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2119065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A2B7B9-660D-4F25-A16F-B2BA0B40808B}"/>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B57C5709-8F59-4A41-9AFB-07C49720E89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0D253F67-B1EC-46D1-9702-FACDD1EDF26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91ABF31-1D31-4D50-89B1-79627279BBE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3CC145D0-522C-4312-92D9-81AA3A0724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7D5D8A-01DF-43B6-B72A-9F0DDD631582}"/>
              </a:ext>
            </a:extLst>
          </p:cNvPr>
          <p:cNvSpPr>
            <a:spLocks noGrp="1"/>
          </p:cNvSpPr>
          <p:nvPr>
            <p:ph type="sldNum" sz="quarter" idx="12"/>
          </p:nvPr>
        </p:nvSpPr>
        <p:spPr/>
        <p:txBody>
          <a:body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1880895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3D63A9A-FD24-4FBC-8ADC-05A8F2C7052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75CA7C8-00AE-4516-8FDD-C65A716BDF4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A55EBE6-C688-4890-9441-BFE3E11DC18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C34212E7-0A9F-4318-89B6-02C5B68CF9A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04F969B-4C49-4F55-8113-D81EE4D9BBE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590636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166CFB1-98DF-4F41-87BA-07D6B0573654}" type="slidenum">
              <a:rPr lang="zh-CN" altLang="en-US" smtClean="0"/>
              <a:pPr/>
              <a:t>‹#›</a:t>
            </a:fld>
            <a:endParaRPr lang="zh-CN" altLang="en-US"/>
          </a:p>
        </p:txBody>
      </p:sp>
    </p:spTree>
    <p:extLst>
      <p:ext uri="{BB962C8B-B14F-4D97-AF65-F5344CB8AC3E}">
        <p14:creationId xmlns:p14="http://schemas.microsoft.com/office/powerpoint/2010/main" val="30844418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81" r:id="rId13"/>
    <p:sldLayoutId id="2147483683"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3.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3.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3.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3.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3.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1</a:t>
            </a:r>
            <a:r>
              <a:rPr lang="zh-CN" altLang="en-US" sz="2400" b="1" dirty="0">
                <a:solidFill>
                  <a:srgbClr val="C00000"/>
                </a:solidFill>
                <a:latin typeface="微软雅黑" panose="020B0503020204020204" pitchFamily="34" charset="-122"/>
                <a:ea typeface="微软雅黑" panose="020B0503020204020204" pitchFamily="34" charset="-122"/>
              </a:rPr>
              <a:t>、多功能高分辨场发射扫描电镜</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78F84318-E283-8D1C-8AC9-085D80B058DB}"/>
              </a:ext>
            </a:extLst>
          </p:cNvPr>
          <p:cNvGraphicFramePr>
            <a:graphicFrameLocks noGrp="1"/>
          </p:cNvGraphicFramePr>
          <p:nvPr>
            <p:extLst>
              <p:ext uri="{D42A27DB-BD31-4B8C-83A1-F6EECF244321}">
                <p14:modId xmlns:p14="http://schemas.microsoft.com/office/powerpoint/2010/main" val="969017558"/>
              </p:ext>
            </p:extLst>
          </p:nvPr>
        </p:nvGraphicFramePr>
        <p:xfrm>
          <a:off x="4171478" y="823824"/>
          <a:ext cx="4851609" cy="4091245"/>
        </p:xfrm>
        <a:graphic>
          <a:graphicData uri="http://schemas.openxmlformats.org/drawingml/2006/table">
            <a:tbl>
              <a:tblPr firstRow="1" bandRow="1"/>
              <a:tblGrid>
                <a:gridCol w="1459492">
                  <a:extLst>
                    <a:ext uri="{9D8B030D-6E8A-4147-A177-3AD203B41FA5}">
                      <a16:colId xmlns:a16="http://schemas.microsoft.com/office/drawing/2014/main" val="2551849075"/>
                    </a:ext>
                  </a:extLst>
                </a:gridCol>
                <a:gridCol w="3392117">
                  <a:extLst>
                    <a:ext uri="{9D8B030D-6E8A-4147-A177-3AD203B41FA5}">
                      <a16:colId xmlns:a16="http://schemas.microsoft.com/office/drawing/2014/main" val="1826847282"/>
                    </a:ext>
                  </a:extLst>
                </a:gridCol>
              </a:tblGrid>
              <a:tr h="335608">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卡尔蔡司</a:t>
                      </a:r>
                    </a:p>
                  </a:txBody>
                  <a:tcPr/>
                </a:tc>
                <a:extLst>
                  <a:ext uri="{0D108BD9-81ED-4DB2-BD59-A6C34878D82A}">
                    <a16:rowId xmlns:a16="http://schemas.microsoft.com/office/drawing/2014/main" val="2140144083"/>
                  </a:ext>
                </a:extLst>
              </a:tr>
              <a:tr h="337286">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Gemini SEM 500</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35608">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2019</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12</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19</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35608">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停机，待维修</a:t>
                      </a:r>
                    </a:p>
                  </a:txBody>
                  <a:tcPr/>
                </a:tc>
                <a:extLst>
                  <a:ext uri="{0D108BD9-81ED-4DB2-BD59-A6C34878D82A}">
                    <a16:rowId xmlns:a16="http://schemas.microsoft.com/office/drawing/2014/main" val="1932703922"/>
                  </a:ext>
                </a:extLst>
              </a:tr>
              <a:tr h="568953">
                <a:tc>
                  <a:txBody>
                    <a:bodyPr/>
                    <a:lstStyle/>
                    <a:p>
                      <a:pPr algn="ctr">
                        <a:lnSpc>
                          <a:spcPct val="250000"/>
                        </a:lnSpc>
                      </a:pPr>
                      <a:r>
                        <a:rPr lang="zh-CN" altLang="en-US" sz="1000" baseline="0" dirty="0">
                          <a:latin typeface="Arial" panose="020B0604020202020204" pitchFamily="34" charset="0"/>
                          <a:ea typeface="黑体" panose="02010609060101010101" pitchFamily="49" charset="-122"/>
                        </a:rPr>
                        <a:t>设备功能及用途</a:t>
                      </a:r>
                    </a:p>
                  </a:txBody>
                  <a:tcPr/>
                </a:tc>
                <a:tc>
                  <a:txBody>
                    <a:bodyPr/>
                    <a:lstStyle/>
                    <a:p>
                      <a:pPr>
                        <a:lnSpc>
                          <a:spcPct val="100000"/>
                        </a:lnSpc>
                      </a:pPr>
                      <a:r>
                        <a:rPr lang="zh-CN" altLang="en-US" sz="1000" baseline="0" dirty="0">
                          <a:latin typeface="Arial" panose="020B0604020202020204" pitchFamily="34" charset="0"/>
                          <a:ea typeface="黑体" panose="02010609060101010101" pitchFamily="49" charset="-122"/>
                        </a:rPr>
                        <a:t>材料表面微观结构和形貌观察；能谱材料成分定性</a:t>
                      </a:r>
                      <a:r>
                        <a:rPr lang="en-US" altLang="zh-CN" sz="1000" baseline="0" dirty="0">
                          <a:latin typeface="Arial" panose="020B0604020202020204" pitchFamily="34" charset="0"/>
                          <a:ea typeface="黑体" panose="02010609060101010101" pitchFamily="49" charset="-122"/>
                        </a:rPr>
                        <a:t>/</a:t>
                      </a:r>
                      <a:r>
                        <a:rPr lang="zh-CN" altLang="en-US" sz="1000" baseline="0" dirty="0">
                          <a:latin typeface="Arial" panose="020B0604020202020204" pitchFamily="34" charset="0"/>
                          <a:ea typeface="黑体" panose="02010609060101010101" pitchFamily="49" charset="-122"/>
                        </a:rPr>
                        <a:t>定量分析；原位高温条件下，材料微观结构和成分变化规律研究</a:t>
                      </a:r>
                    </a:p>
                  </a:txBody>
                  <a:tcPr/>
                </a:tc>
                <a:extLst>
                  <a:ext uri="{0D108BD9-81ED-4DB2-BD59-A6C34878D82A}">
                    <a16:rowId xmlns:a16="http://schemas.microsoft.com/office/drawing/2014/main" val="2068452615"/>
                  </a:ext>
                </a:extLst>
              </a:tr>
              <a:tr h="758604">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800" baseline="0" dirty="0">
                          <a:latin typeface="Arial" panose="020B0604020202020204" pitchFamily="34" charset="0"/>
                          <a:ea typeface="黑体" panose="02010609060101010101" pitchFamily="49" charset="-122"/>
                        </a:rPr>
                        <a:t>①分辨率：</a:t>
                      </a:r>
                      <a:r>
                        <a:rPr lang="en-US" altLang="zh-CN" sz="800" baseline="0" dirty="0">
                          <a:latin typeface="Arial" panose="020B0604020202020204" pitchFamily="34" charset="0"/>
                          <a:ea typeface="黑体" panose="02010609060101010101" pitchFamily="49" charset="-122"/>
                        </a:rPr>
                        <a:t>0.5nm at 15kV;0.9nm at 1kV(</a:t>
                      </a:r>
                      <a:r>
                        <a:rPr lang="zh-CN" altLang="en-US" sz="800" baseline="0" dirty="0">
                          <a:latin typeface="Arial" panose="020B0604020202020204" pitchFamily="34" charset="0"/>
                          <a:ea typeface="黑体" panose="02010609060101010101" pitchFamily="49" charset="-122"/>
                        </a:rPr>
                        <a:t>普通模式</a:t>
                      </a:r>
                      <a:r>
                        <a:rPr lang="en-US" altLang="zh-CN" sz="800" baseline="0" dirty="0">
                          <a:latin typeface="Arial" panose="020B0604020202020204" pitchFamily="34" charset="0"/>
                          <a:ea typeface="黑体" panose="02010609060101010101" pitchFamily="49" charset="-122"/>
                        </a:rPr>
                        <a:t>)</a:t>
                      </a:r>
                      <a:r>
                        <a:rPr lang="zh-CN" altLang="en-US" sz="800" baseline="0" dirty="0">
                          <a:latin typeface="Arial" panose="020B0604020202020204" pitchFamily="34" charset="0"/>
                          <a:ea typeface="黑体" panose="02010609060101010101" pitchFamily="49" charset="-122"/>
                        </a:rPr>
                        <a:t>；</a:t>
                      </a:r>
                      <a:r>
                        <a:rPr lang="en-US" altLang="zh-CN" sz="800" baseline="0" dirty="0">
                          <a:latin typeface="Arial" panose="020B0604020202020204" pitchFamily="34" charset="0"/>
                          <a:ea typeface="黑体" panose="02010609060101010101" pitchFamily="49" charset="-122"/>
                        </a:rPr>
                        <a:t>0.7nm at 1kV(</a:t>
                      </a:r>
                      <a:r>
                        <a:rPr lang="zh-CN" altLang="en-US" sz="800" baseline="0" dirty="0">
                          <a:latin typeface="Arial" panose="020B0604020202020204" pitchFamily="34" charset="0"/>
                          <a:ea typeface="黑体" panose="02010609060101010101" pitchFamily="49" charset="-122"/>
                        </a:rPr>
                        <a:t>加速模式</a:t>
                      </a:r>
                      <a:r>
                        <a:rPr lang="en-US" altLang="zh-CN" sz="800" baseline="0" dirty="0">
                          <a:latin typeface="Arial" panose="020B0604020202020204" pitchFamily="34" charset="0"/>
                          <a:ea typeface="黑体" panose="02010609060101010101" pitchFamily="49" charset="-122"/>
                        </a:rPr>
                        <a:t>)</a:t>
                      </a:r>
                      <a:r>
                        <a:rPr lang="zh-CN" altLang="en-US" sz="800" baseline="0" dirty="0">
                          <a:latin typeface="Arial" panose="020B0604020202020204" pitchFamily="34" charset="0"/>
                          <a:ea typeface="黑体" panose="02010609060101010101" pitchFamily="49" charset="-122"/>
                        </a:rPr>
                        <a:t>；②放大倍率：</a:t>
                      </a:r>
                      <a:r>
                        <a:rPr lang="en-US" altLang="zh-CN" sz="800" baseline="0" dirty="0">
                          <a:latin typeface="Arial" panose="020B0604020202020204" pitchFamily="34" charset="0"/>
                          <a:ea typeface="黑体" panose="02010609060101010101" pitchFamily="49" charset="-122"/>
                        </a:rPr>
                        <a:t>50-2000000X</a:t>
                      </a:r>
                      <a:r>
                        <a:rPr lang="zh-CN" altLang="en-US" sz="800" baseline="0" dirty="0">
                          <a:latin typeface="Arial" panose="020B0604020202020204" pitchFamily="34" charset="0"/>
                          <a:ea typeface="黑体" panose="02010609060101010101" pitchFamily="49" charset="-122"/>
                        </a:rPr>
                        <a:t>；③加速电压：</a:t>
                      </a:r>
                      <a:r>
                        <a:rPr lang="en-US" altLang="zh-CN" sz="800" baseline="0" dirty="0">
                          <a:latin typeface="Arial" panose="020B0604020202020204" pitchFamily="34" charset="0"/>
                          <a:ea typeface="黑体" panose="02010609060101010101" pitchFamily="49" charset="-122"/>
                        </a:rPr>
                        <a:t>0.02~30kV,</a:t>
                      </a:r>
                      <a:r>
                        <a:rPr lang="zh-CN" altLang="en-US" sz="800" baseline="0" dirty="0">
                          <a:latin typeface="Arial" panose="020B0604020202020204" pitchFamily="34" charset="0"/>
                          <a:ea typeface="黑体" panose="02010609060101010101" pitchFamily="49" charset="-122"/>
                        </a:rPr>
                        <a:t>每档</a:t>
                      </a:r>
                      <a:r>
                        <a:rPr lang="en-US" altLang="zh-CN" sz="800" baseline="0" dirty="0">
                          <a:latin typeface="Arial" panose="020B0604020202020204" pitchFamily="34" charset="0"/>
                          <a:ea typeface="黑体" panose="02010609060101010101" pitchFamily="49" charset="-122"/>
                        </a:rPr>
                        <a:t>10V</a:t>
                      </a:r>
                      <a:r>
                        <a:rPr lang="zh-CN" altLang="en-US" sz="800" baseline="0" dirty="0">
                          <a:latin typeface="Arial" panose="020B0604020202020204" pitchFamily="34" charset="0"/>
                          <a:ea typeface="黑体" panose="02010609060101010101" pitchFamily="49" charset="-122"/>
                        </a:rPr>
                        <a:t>连续可调；④工作距离：范围可有</a:t>
                      </a:r>
                      <a:r>
                        <a:rPr lang="en-US" altLang="zh-CN" sz="800" baseline="0" dirty="0">
                          <a:latin typeface="Arial" panose="020B0604020202020204" pitchFamily="34" charset="0"/>
                          <a:ea typeface="黑体" panose="02010609060101010101" pitchFamily="49" charset="-122"/>
                        </a:rPr>
                        <a:t>0.1mm</a:t>
                      </a:r>
                      <a:r>
                        <a:rPr lang="zh-CN" altLang="en-US" sz="800" baseline="0" dirty="0">
                          <a:latin typeface="Arial" panose="020B0604020202020204" pitchFamily="34" charset="0"/>
                          <a:ea typeface="黑体" panose="02010609060101010101" pitchFamily="49" charset="-122"/>
                        </a:rPr>
                        <a:t>至</a:t>
                      </a:r>
                      <a:r>
                        <a:rPr lang="en-US" altLang="zh-CN" sz="800" baseline="0" dirty="0">
                          <a:latin typeface="Arial" panose="020B0604020202020204" pitchFamily="34" charset="0"/>
                          <a:ea typeface="黑体" panose="02010609060101010101" pitchFamily="49" charset="-122"/>
                        </a:rPr>
                        <a:t>50mm</a:t>
                      </a:r>
                      <a:r>
                        <a:rPr lang="zh-CN" altLang="en-US" sz="800" baseline="0" dirty="0">
                          <a:latin typeface="Arial" panose="020B0604020202020204" pitchFamily="34" charset="0"/>
                          <a:ea typeface="黑体" panose="02010609060101010101" pitchFamily="49" charset="-122"/>
                        </a:rPr>
                        <a:t>；⑤样品台移动范围：</a:t>
                      </a:r>
                      <a:r>
                        <a:rPr lang="en-US" altLang="zh-CN" sz="800" baseline="0" dirty="0">
                          <a:latin typeface="Arial" panose="020B0604020202020204" pitchFamily="34" charset="0"/>
                          <a:ea typeface="黑体" panose="02010609060101010101" pitchFamily="49" charset="-122"/>
                        </a:rPr>
                        <a:t>X=130mm,Y=130mm,Z=50mm,T=-3</a:t>
                      </a:r>
                      <a:r>
                        <a:rPr lang="zh-CN" altLang="en-US" sz="800" baseline="70000" dirty="0">
                          <a:latin typeface="Arial" panose="020B0604020202020204" pitchFamily="34" charset="0"/>
                          <a:ea typeface="黑体" panose="02010609060101010101" pitchFamily="49" charset="-122"/>
                        </a:rPr>
                        <a:t>。</a:t>
                      </a:r>
                      <a:r>
                        <a:rPr lang="en-US" altLang="zh-CN" sz="800" baseline="0" dirty="0">
                          <a:latin typeface="Arial" panose="020B0604020202020204" pitchFamily="34" charset="0"/>
                          <a:ea typeface="黑体" panose="02010609060101010101" pitchFamily="49" charset="-122"/>
                        </a:rPr>
                        <a:t>~70</a:t>
                      </a:r>
                      <a:r>
                        <a:rPr lang="zh-CN" altLang="en-US" sz="800" baseline="70000" dirty="0">
                          <a:latin typeface="Arial" panose="020B0604020202020204" pitchFamily="34" charset="0"/>
                          <a:ea typeface="黑体" panose="02010609060101010101" pitchFamily="49" charset="-122"/>
                        </a:rPr>
                        <a:t>。</a:t>
                      </a:r>
                      <a:r>
                        <a:rPr lang="zh-CN" altLang="en-US" sz="800" baseline="0" dirty="0">
                          <a:latin typeface="Arial" panose="020B0604020202020204" pitchFamily="34" charset="0"/>
                          <a:ea typeface="黑体" panose="02010609060101010101" pitchFamily="49" charset="-122"/>
                        </a:rPr>
                        <a:t>，</a:t>
                      </a:r>
                      <a:r>
                        <a:rPr lang="en-US" altLang="zh-CN" sz="800" baseline="0" dirty="0">
                          <a:latin typeface="Arial" panose="020B0604020202020204" pitchFamily="34" charset="0"/>
                          <a:ea typeface="黑体" panose="02010609060101010101" pitchFamily="49" charset="-122"/>
                        </a:rPr>
                        <a:t>R=360</a:t>
                      </a:r>
                      <a:r>
                        <a:rPr lang="zh-CN" altLang="en-US" sz="800" baseline="70000" dirty="0">
                          <a:latin typeface="Arial" panose="020B0604020202020204" pitchFamily="34" charset="0"/>
                          <a:ea typeface="黑体" panose="02010609060101010101" pitchFamily="49" charset="-122"/>
                        </a:rPr>
                        <a:t>。</a:t>
                      </a:r>
                      <a:r>
                        <a:rPr lang="zh-CN" altLang="en-US" sz="800" baseline="0" dirty="0">
                          <a:latin typeface="Arial" panose="020B0604020202020204" pitchFamily="34" charset="0"/>
                          <a:ea typeface="黑体" panose="02010609060101010101" pitchFamily="49" charset="-122"/>
                        </a:rPr>
                        <a:t>；⑥存储分辨率：</a:t>
                      </a:r>
                      <a:r>
                        <a:rPr lang="en-US" altLang="zh-CN" sz="800" baseline="0" dirty="0">
                          <a:latin typeface="Arial" panose="020B0604020202020204" pitchFamily="34" charset="0"/>
                          <a:ea typeface="黑体" panose="02010609060101010101" pitchFamily="49" charset="-122"/>
                        </a:rPr>
                        <a:t>32kX24k(</a:t>
                      </a:r>
                      <a:r>
                        <a:rPr lang="zh-CN" altLang="en-US" sz="800" baseline="0" dirty="0">
                          <a:latin typeface="Arial" panose="020B0604020202020204" pitchFamily="34" charset="0"/>
                          <a:ea typeface="黑体" panose="02010609060101010101" pitchFamily="49" charset="-122"/>
                        </a:rPr>
                        <a:t>最大</a:t>
                      </a:r>
                      <a:r>
                        <a:rPr lang="en-US" altLang="zh-CN" sz="800" baseline="0" dirty="0">
                          <a:latin typeface="Arial" panose="020B0604020202020204" pitchFamily="34" charset="0"/>
                          <a:ea typeface="黑体" panose="02010609060101010101" pitchFamily="49" charset="-122"/>
                        </a:rPr>
                        <a:t>)</a:t>
                      </a:r>
                      <a:r>
                        <a:rPr lang="zh-CN" altLang="en-US" sz="800" baseline="0" dirty="0">
                          <a:latin typeface="Arial" panose="020B0604020202020204" pitchFamily="34" charset="0"/>
                          <a:ea typeface="黑体" panose="02010609060101010101" pitchFamily="49" charset="-122"/>
                        </a:rPr>
                        <a:t>；⑦极限真空度：优于</a:t>
                      </a:r>
                      <a:r>
                        <a:rPr lang="en-US" altLang="zh-CN" sz="800" baseline="0" dirty="0">
                          <a:latin typeface="Arial" panose="020B0604020202020204" pitchFamily="34" charset="0"/>
                          <a:ea typeface="黑体" panose="02010609060101010101" pitchFamily="49" charset="-122"/>
                        </a:rPr>
                        <a:t>2.0X10</a:t>
                      </a:r>
                      <a:r>
                        <a:rPr lang="en-US" altLang="zh-CN" sz="800" baseline="70000" dirty="0">
                          <a:latin typeface="Arial" panose="020B0604020202020204" pitchFamily="34" charset="0"/>
                          <a:ea typeface="黑体" panose="02010609060101010101" pitchFamily="49" charset="-122"/>
                        </a:rPr>
                        <a:t>-4</a:t>
                      </a:r>
                      <a:r>
                        <a:rPr lang="en-US" altLang="zh-CN" sz="800" baseline="0" dirty="0">
                          <a:latin typeface="Arial" panose="020B0604020202020204" pitchFamily="34" charset="0"/>
                          <a:ea typeface="黑体" panose="02010609060101010101" pitchFamily="49" charset="-122"/>
                        </a:rPr>
                        <a:t>Pa</a:t>
                      </a:r>
                      <a:endParaRPr lang="zh-CN" altLang="en-US" sz="8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927390836"/>
                  </a:ext>
                </a:extLst>
              </a:tr>
              <a:tr h="650438">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关键配件</a:t>
                      </a:r>
                    </a:p>
                  </a:txBody>
                  <a:tcPr anchor="ctr"/>
                </a:tc>
                <a:tc>
                  <a:txBody>
                    <a:bodyPr/>
                    <a:lstStyle/>
                    <a:p>
                      <a:pPr>
                        <a:lnSpc>
                          <a:spcPct val="100000"/>
                        </a:lnSpc>
                      </a:pPr>
                      <a:r>
                        <a:rPr lang="zh-CN" altLang="en-US" sz="900" baseline="0" dirty="0">
                          <a:latin typeface="Arial" panose="020B0604020202020204" pitchFamily="34" charset="0"/>
                          <a:ea typeface="黑体" panose="02010609060101010101" pitchFamily="49" charset="-122"/>
                        </a:rPr>
                        <a:t>牛津能谱仪</a:t>
                      </a:r>
                      <a:r>
                        <a:rPr lang="en-US" altLang="zh-CN" sz="900" baseline="0" dirty="0">
                          <a:latin typeface="Arial" panose="020B0604020202020204" pitchFamily="34" charset="0"/>
                          <a:ea typeface="黑体" panose="02010609060101010101" pitchFamily="49" charset="-122"/>
                        </a:rPr>
                        <a:t>Aztec X-MAX50</a:t>
                      </a:r>
                    </a:p>
                    <a:p>
                      <a:pPr>
                        <a:lnSpc>
                          <a:spcPct val="100000"/>
                        </a:lnSpc>
                      </a:pPr>
                      <a:r>
                        <a:rPr lang="zh-CN" altLang="en-US" sz="900" baseline="0" dirty="0">
                          <a:latin typeface="Arial" panose="020B0604020202020204" pitchFamily="34" charset="0"/>
                          <a:ea typeface="黑体" panose="02010609060101010101" pitchFamily="49" charset="-122"/>
                        </a:rPr>
                        <a:t>布莱特离子溅射仪</a:t>
                      </a:r>
                      <a:r>
                        <a:rPr lang="en-US" altLang="zh-CN" sz="900" baseline="0" dirty="0">
                          <a:latin typeface="Arial" panose="020B0604020202020204" pitchFamily="34" charset="0"/>
                          <a:ea typeface="黑体" panose="02010609060101010101" pitchFamily="49" charset="-122"/>
                        </a:rPr>
                        <a:t>K570</a:t>
                      </a:r>
                    </a:p>
                    <a:p>
                      <a:pPr>
                        <a:lnSpc>
                          <a:spcPct val="100000"/>
                        </a:lnSpc>
                      </a:pPr>
                      <a:r>
                        <a:rPr lang="en-US" altLang="zh-CN" sz="900" baseline="0" dirty="0">
                          <a:latin typeface="Arial" panose="020B0604020202020204" pitchFamily="34" charset="0"/>
                          <a:ea typeface="黑体" panose="02010609060101010101" pitchFamily="49" charset="-122"/>
                        </a:rPr>
                        <a:t>GATAN</a:t>
                      </a:r>
                      <a:r>
                        <a:rPr lang="zh-CN" altLang="en-US" sz="900" baseline="0" dirty="0">
                          <a:latin typeface="Arial" panose="020B0604020202020204" pitchFamily="34" charset="0"/>
                          <a:ea typeface="黑体" panose="02010609060101010101" pitchFamily="49" charset="-122"/>
                        </a:rPr>
                        <a:t>高温台</a:t>
                      </a:r>
                      <a:r>
                        <a:rPr lang="en-US" altLang="zh-CN" sz="900" baseline="0" dirty="0">
                          <a:latin typeface="Arial" panose="020B0604020202020204" pitchFamily="34" charset="0"/>
                          <a:ea typeface="黑体" panose="02010609060101010101" pitchFamily="49" charset="-122"/>
                        </a:rPr>
                        <a:t>Murano 525</a:t>
                      </a:r>
                    </a:p>
                    <a:p>
                      <a:pPr>
                        <a:lnSpc>
                          <a:spcPct val="100000"/>
                        </a:lnSpc>
                      </a:pPr>
                      <a:r>
                        <a:rPr lang="en-US" altLang="zh-CN" sz="900" baseline="0" dirty="0">
                          <a:latin typeface="Arial" panose="020B0604020202020204" pitchFamily="34" charset="0"/>
                          <a:ea typeface="黑体" panose="02010609060101010101" pitchFamily="49" charset="-122"/>
                        </a:rPr>
                        <a:t>Table Stable</a:t>
                      </a:r>
                      <a:r>
                        <a:rPr lang="zh-CN" altLang="en-US" sz="900" baseline="0" dirty="0">
                          <a:latin typeface="Arial" panose="020B0604020202020204" pitchFamily="34" charset="0"/>
                          <a:ea typeface="黑体" panose="02010609060101010101" pitchFamily="49" charset="-122"/>
                        </a:rPr>
                        <a:t>减震台</a:t>
                      </a:r>
                      <a:r>
                        <a:rPr lang="en-US" altLang="zh-CN" sz="900" baseline="0" dirty="0">
                          <a:latin typeface="Arial" panose="020B0604020202020204" pitchFamily="34" charset="0"/>
                          <a:ea typeface="黑体" panose="02010609060101010101" pitchFamily="49" charset="-122"/>
                        </a:rPr>
                        <a:t>AVI-400M/LP</a:t>
                      </a:r>
                      <a:r>
                        <a:rPr lang="zh-CN" altLang="en-US" sz="900" baseline="0" dirty="0">
                          <a:latin typeface="Arial" panose="020B0604020202020204" pitchFamily="34" charset="0"/>
                          <a:ea typeface="黑体" panose="02010609060101010101" pitchFamily="49" charset="-122"/>
                        </a:rPr>
                        <a:t>、镀金镀碳系统</a:t>
                      </a:r>
                    </a:p>
                  </a:txBody>
                  <a:tcPr/>
                </a:tc>
                <a:extLst>
                  <a:ext uri="{0D108BD9-81ED-4DB2-BD59-A6C34878D82A}">
                    <a16:rowId xmlns:a16="http://schemas.microsoft.com/office/drawing/2014/main" val="2536165804"/>
                  </a:ext>
                </a:extLst>
              </a:tr>
              <a:tr h="38457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a:lnSpc>
                          <a:spcPct val="150000"/>
                        </a:lnSpc>
                      </a:pPr>
                      <a:r>
                        <a:rPr lang="zh-CN" altLang="en-US" sz="1100" baseline="0" dirty="0">
                          <a:latin typeface="Arial" panose="020B0604020202020204" pitchFamily="34" charset="0"/>
                          <a:ea typeface="黑体" panose="02010609060101010101" pitchFamily="49" charset="-122"/>
                        </a:rPr>
                        <a:t>光催化制氢、固体氧化物燃料电池、页岩样品分析</a:t>
                      </a:r>
                    </a:p>
                  </a:txBody>
                  <a:tcPr/>
                </a:tc>
                <a:extLst>
                  <a:ext uri="{0D108BD9-81ED-4DB2-BD59-A6C34878D82A}">
                    <a16:rowId xmlns:a16="http://schemas.microsoft.com/office/drawing/2014/main" val="1740165783"/>
                  </a:ext>
                </a:extLst>
              </a:tr>
              <a:tr h="384570">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tc>
                <a:tc>
                  <a:txBody>
                    <a:bodyPr/>
                    <a:lstStyle/>
                    <a:p>
                      <a:pPr>
                        <a:lnSpc>
                          <a:spcPct val="150000"/>
                        </a:lnSpc>
                      </a:pPr>
                      <a:r>
                        <a:rPr lang="zh-CN" altLang="en-US" sz="1100" baseline="0" dirty="0">
                          <a:latin typeface="Arial" panose="020B0604020202020204" pitchFamily="34" charset="0"/>
                          <a:ea typeface="黑体" panose="02010609060101010101" pitchFamily="49" charset="-122"/>
                        </a:rPr>
                        <a:t>廊坊专家公寓</a:t>
                      </a:r>
                    </a:p>
                  </a:txBody>
                  <a:tcPr/>
                </a:tc>
                <a:extLst>
                  <a:ext uri="{0D108BD9-81ED-4DB2-BD59-A6C34878D82A}">
                    <a16:rowId xmlns:a16="http://schemas.microsoft.com/office/drawing/2014/main" val="2916336532"/>
                  </a:ext>
                </a:extLst>
              </a:tr>
            </a:tbl>
          </a:graphicData>
        </a:graphic>
      </p:graphicFrame>
      <p:pic>
        <p:nvPicPr>
          <p:cNvPr id="3" name="图片 2">
            <a:extLst>
              <a:ext uri="{FF2B5EF4-FFF2-40B4-BE49-F238E27FC236}">
                <a16:creationId xmlns:a16="http://schemas.microsoft.com/office/drawing/2014/main" id="{CCA1FFFA-321E-9C59-95CD-4755DC814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72" y="823823"/>
            <a:ext cx="3428337" cy="2571252"/>
          </a:xfrm>
          <a:prstGeom prst="rect">
            <a:avLst/>
          </a:prstGeom>
        </p:spPr>
      </p:pic>
      <p:pic>
        <p:nvPicPr>
          <p:cNvPr id="5" name="图片 4">
            <a:extLst>
              <a:ext uri="{FF2B5EF4-FFF2-40B4-BE49-F238E27FC236}">
                <a16:creationId xmlns:a16="http://schemas.microsoft.com/office/drawing/2014/main" id="{FD60FFBC-C8C8-5072-BB3B-41A1E82F4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72" y="3419801"/>
            <a:ext cx="2007645" cy="1505734"/>
          </a:xfrm>
          <a:prstGeom prst="rect">
            <a:avLst/>
          </a:prstGeom>
        </p:spPr>
      </p:pic>
      <p:pic>
        <p:nvPicPr>
          <p:cNvPr id="9" name="图片 8">
            <a:extLst>
              <a:ext uri="{FF2B5EF4-FFF2-40B4-BE49-F238E27FC236}">
                <a16:creationId xmlns:a16="http://schemas.microsoft.com/office/drawing/2014/main" id="{3EFB2465-C58A-E0F6-59EB-062A80CB9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717284" y="3612046"/>
            <a:ext cx="1489170" cy="1116878"/>
          </a:xfrm>
          <a:prstGeom prst="rect">
            <a:avLst/>
          </a:prstGeom>
        </p:spPr>
      </p:pic>
    </p:spTree>
    <p:extLst>
      <p:ext uri="{BB962C8B-B14F-4D97-AF65-F5344CB8AC3E}">
        <p14:creationId xmlns:p14="http://schemas.microsoft.com/office/powerpoint/2010/main" val="167889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10</a:t>
            </a:r>
            <a:r>
              <a:rPr lang="zh-CN" altLang="en-US" sz="2400" b="1" dirty="0">
                <a:solidFill>
                  <a:srgbClr val="C00000"/>
                </a:solidFill>
                <a:latin typeface="微软雅黑" panose="020B0503020204020204" pitchFamily="34" charset="-122"/>
                <a:ea typeface="微软雅黑" panose="020B0503020204020204" pitchFamily="34" charset="-122"/>
              </a:rPr>
              <a:t>、真空</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气氛管式电炉</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9" name="Rectangle 2">
            <a:extLst>
              <a:ext uri="{FF2B5EF4-FFF2-40B4-BE49-F238E27FC236}">
                <a16:creationId xmlns:a16="http://schemas.microsoft.com/office/drawing/2014/main" id="{C1A4FE83-97F7-3C6E-F827-87EFCAFEEE94}"/>
              </a:ext>
            </a:extLst>
          </p:cNvPr>
          <p:cNvSpPr>
            <a:spLocks noChangeArrowheads="1"/>
          </p:cNvSpPr>
          <p:nvPr/>
        </p:nvSpPr>
        <p:spPr bwMode="auto">
          <a:xfrm>
            <a:off x="-1" y="1885780"/>
            <a:ext cx="72299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A61ADF91-F6DD-7A7A-4B89-90B63308E0E9}"/>
              </a:ext>
            </a:extLst>
          </p:cNvPr>
          <p:cNvGraphicFramePr>
            <a:graphicFrameLocks noGrp="1"/>
          </p:cNvGraphicFramePr>
          <p:nvPr>
            <p:extLst>
              <p:ext uri="{D42A27DB-BD31-4B8C-83A1-F6EECF244321}">
                <p14:modId xmlns:p14="http://schemas.microsoft.com/office/powerpoint/2010/main" val="753421860"/>
              </p:ext>
            </p:extLst>
          </p:nvPr>
        </p:nvGraphicFramePr>
        <p:xfrm>
          <a:off x="4823460" y="906950"/>
          <a:ext cx="3917340" cy="3515360"/>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2584800">
                  <a:extLst>
                    <a:ext uri="{9D8B030D-6E8A-4147-A177-3AD203B41FA5}">
                      <a16:colId xmlns:a16="http://schemas.microsoft.com/office/drawing/2014/main" val="1826847282"/>
                    </a:ext>
                  </a:extLst>
                </a:gridCol>
              </a:tblGrid>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中环</a:t>
                      </a:r>
                    </a:p>
                  </a:txBody>
                  <a:tcPr/>
                </a:tc>
                <a:extLst>
                  <a:ext uri="{0D108BD9-81ED-4DB2-BD59-A6C34878D82A}">
                    <a16:rowId xmlns:a16="http://schemas.microsoft.com/office/drawing/2014/main" val="2140144083"/>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SK-B06123K</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2021</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8</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19</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a:lnSpc>
                          <a:spcPct val="100000"/>
                        </a:lnSpc>
                      </a:pPr>
                      <a:r>
                        <a:rPr lang="zh-CN" altLang="en-US" sz="1000" baseline="0" dirty="0">
                          <a:latin typeface="Arial" panose="020B0604020202020204" pitchFamily="34" charset="0"/>
                          <a:ea typeface="黑体" panose="02010609060101010101" pitchFamily="49" charset="-122"/>
                        </a:rPr>
                        <a:t>提供具有真空、可控气氛及高温的实验环境，应用在半导体，纳米技术，碳纤维等新材料新工艺领域</a:t>
                      </a:r>
                    </a:p>
                  </a:txBody>
                  <a:tcPr/>
                </a:tc>
                <a:extLst>
                  <a:ext uri="{0D108BD9-81ED-4DB2-BD59-A6C34878D82A}">
                    <a16:rowId xmlns:a16="http://schemas.microsoft.com/office/drawing/2014/main" val="2068452615"/>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900" baseline="0" dirty="0">
                          <a:latin typeface="Arial" panose="020B0604020202020204" pitchFamily="34" charset="0"/>
                          <a:ea typeface="黑体" panose="02010609060101010101" pitchFamily="49" charset="-122"/>
                        </a:rPr>
                        <a:t>①额定功率：</a:t>
                      </a:r>
                      <a:r>
                        <a:rPr lang="en-US" altLang="zh-CN" sz="900" baseline="0" dirty="0">
                          <a:latin typeface="Arial" panose="020B0604020202020204" pitchFamily="34" charset="0"/>
                          <a:ea typeface="黑体" panose="02010609060101010101" pitchFamily="49" charset="-122"/>
                        </a:rPr>
                        <a:t>3kW</a:t>
                      </a:r>
                      <a:r>
                        <a:rPr lang="zh-CN" altLang="en-US" sz="900" baseline="0" dirty="0">
                          <a:latin typeface="Arial" panose="020B0604020202020204" pitchFamily="34" charset="0"/>
                          <a:ea typeface="黑体" panose="02010609060101010101" pitchFamily="49" charset="-122"/>
                        </a:rPr>
                        <a:t>；②额定电压：</a:t>
                      </a:r>
                      <a:r>
                        <a:rPr lang="en-US" altLang="zh-CN" sz="900" baseline="0" dirty="0">
                          <a:latin typeface="Arial" panose="020B0604020202020204" pitchFamily="34" charset="0"/>
                          <a:ea typeface="黑体" panose="02010609060101010101" pitchFamily="49" charset="-122"/>
                        </a:rPr>
                        <a:t>220V</a:t>
                      </a:r>
                      <a:r>
                        <a:rPr lang="zh-CN" altLang="en-US" sz="900" baseline="0" dirty="0">
                          <a:latin typeface="Arial" panose="020B0604020202020204" pitchFamily="34" charset="0"/>
                          <a:ea typeface="黑体" panose="02010609060101010101" pitchFamily="49" charset="-122"/>
                        </a:rPr>
                        <a:t>；③相数：单相；④额定温度：</a:t>
                      </a:r>
                      <a:r>
                        <a:rPr lang="en-US" altLang="zh-CN" sz="900" baseline="0" dirty="0">
                          <a:latin typeface="Arial" panose="020B0604020202020204" pitchFamily="34" charset="0"/>
                          <a:ea typeface="黑体" panose="02010609060101010101" pitchFamily="49" charset="-122"/>
                        </a:rPr>
                        <a:t>1200</a:t>
                      </a:r>
                      <a:r>
                        <a:rPr lang="zh-CN" altLang="en-US" sz="900" baseline="0" dirty="0">
                          <a:latin typeface="Arial" panose="020B0604020202020204" pitchFamily="34" charset="0"/>
                          <a:ea typeface="黑体" panose="02010609060101010101" pitchFamily="49" charset="-122"/>
                        </a:rPr>
                        <a:t>℃</a:t>
                      </a:r>
                    </a:p>
                  </a:txBody>
                  <a:tcPr/>
                </a:tc>
                <a:extLst>
                  <a:ext uri="{0D108BD9-81ED-4DB2-BD59-A6C34878D82A}">
                    <a16:rowId xmlns:a16="http://schemas.microsoft.com/office/drawing/2014/main" val="927390836"/>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tc>
                <a:tc>
                  <a:txBody>
                    <a:bodyPr/>
                    <a:lstStyle/>
                    <a:p>
                      <a:pPr>
                        <a:lnSpc>
                          <a:spcPct val="100000"/>
                        </a:lnSpc>
                      </a:pPr>
                      <a:endParaRPr lang="zh-CN" altLang="en-US" sz="9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25361658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a:lnSpc>
                          <a:spcPct val="150000"/>
                        </a:lnSpc>
                      </a:pP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1740165783"/>
                  </a:ext>
                </a:extLst>
              </a:tr>
              <a:tr h="370840">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廊坊平房实验室</a:t>
                      </a:r>
                    </a:p>
                  </a:txBody>
                  <a:tcP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9FF68A3D-2439-0AA8-C711-97E2588BF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69" y="970304"/>
            <a:ext cx="4460885" cy="3345663"/>
          </a:xfrm>
          <a:prstGeom prst="rect">
            <a:avLst/>
          </a:prstGeom>
        </p:spPr>
      </p:pic>
    </p:spTree>
    <p:extLst>
      <p:ext uri="{BB962C8B-B14F-4D97-AF65-F5344CB8AC3E}">
        <p14:creationId xmlns:p14="http://schemas.microsoft.com/office/powerpoint/2010/main" val="1031065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11</a:t>
            </a:r>
            <a:r>
              <a:rPr lang="zh-CN" altLang="en-US" sz="2400" b="1" dirty="0">
                <a:solidFill>
                  <a:srgbClr val="C00000"/>
                </a:solidFill>
                <a:latin typeface="微软雅黑" panose="020B0503020204020204" pitchFamily="34" charset="-122"/>
                <a:ea typeface="微软雅黑" panose="020B0503020204020204" pitchFamily="34" charset="-122"/>
              </a:rPr>
              <a:t>、等离子体发射光谱仪</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331912CF-FFC4-FDB4-12C9-9ECA4EC05BF9}"/>
              </a:ext>
            </a:extLst>
          </p:cNvPr>
          <p:cNvGraphicFramePr>
            <a:graphicFrameLocks noGrp="1"/>
          </p:cNvGraphicFramePr>
          <p:nvPr>
            <p:extLst>
              <p:ext uri="{D42A27DB-BD31-4B8C-83A1-F6EECF244321}">
                <p14:modId xmlns:p14="http://schemas.microsoft.com/office/powerpoint/2010/main" val="618479513"/>
              </p:ext>
            </p:extLst>
          </p:nvPr>
        </p:nvGraphicFramePr>
        <p:xfrm>
          <a:off x="4823460" y="832424"/>
          <a:ext cx="3917340" cy="4189581"/>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2584800">
                  <a:extLst>
                    <a:ext uri="{9D8B030D-6E8A-4147-A177-3AD203B41FA5}">
                      <a16:colId xmlns:a16="http://schemas.microsoft.com/office/drawing/2014/main" val="1826847282"/>
                    </a:ext>
                  </a:extLst>
                </a:gridCol>
              </a:tblGrid>
              <a:tr h="293573">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PerkinElmer</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2140144083"/>
                  </a:ext>
                </a:extLst>
              </a:tr>
              <a:tr h="316838">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err="1">
                          <a:latin typeface="Arial" panose="020B0604020202020204" pitchFamily="34" charset="0"/>
                          <a:ea typeface="黑体" panose="02010609060101010101" pitchFamily="49" charset="-122"/>
                        </a:rPr>
                        <a:t>Avio</a:t>
                      </a:r>
                      <a:r>
                        <a:rPr lang="en-US" altLang="zh-CN" sz="1200" baseline="0" dirty="0">
                          <a:latin typeface="Arial" panose="020B0604020202020204" pitchFamily="34" charset="0"/>
                          <a:ea typeface="黑体" panose="02010609060101010101" pitchFamily="49" charset="-122"/>
                        </a:rPr>
                        <a:t> 200</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02318">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2018</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12</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17</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297006">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502549">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a:lnSpc>
                          <a:spcPct val="150000"/>
                        </a:lnSpc>
                      </a:pPr>
                      <a:r>
                        <a:rPr lang="zh-CN" altLang="en-US" sz="900" baseline="0" dirty="0">
                          <a:latin typeface="Arial" panose="020B0604020202020204" pitchFamily="34" charset="0"/>
                          <a:ea typeface="黑体" panose="02010609060101010101" pitchFamily="49" charset="-122"/>
                        </a:rPr>
                        <a:t>主要应用于各类样品中主量、微量及痕量元素的定性、半定量和定量分析</a:t>
                      </a:r>
                    </a:p>
                  </a:txBody>
                  <a:tcPr/>
                </a:tc>
                <a:extLst>
                  <a:ext uri="{0D108BD9-81ED-4DB2-BD59-A6C34878D82A}">
                    <a16:rowId xmlns:a16="http://schemas.microsoft.com/office/drawing/2014/main" val="2068452615"/>
                  </a:ext>
                </a:extLst>
              </a:tr>
              <a:tr h="997056">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800" baseline="0" dirty="0">
                          <a:latin typeface="Arial" panose="020B0604020202020204" pitchFamily="34" charset="0"/>
                          <a:ea typeface="黑体" panose="02010609060101010101" pitchFamily="49" charset="-122"/>
                        </a:rPr>
                        <a:t>①进样系统：超高灵敏度进样系统，分析</a:t>
                      </a:r>
                      <a:r>
                        <a:rPr lang="en-US" altLang="zh-CN" sz="800" baseline="0" dirty="0">
                          <a:latin typeface="Arial" panose="020B0604020202020204" pitchFamily="34" charset="0"/>
                          <a:ea typeface="黑体" panose="02010609060101010101" pitchFamily="49" charset="-122"/>
                        </a:rPr>
                        <a:t>1ppm</a:t>
                      </a:r>
                      <a:r>
                        <a:rPr lang="zh-CN" altLang="en-US" sz="800" baseline="0" dirty="0">
                          <a:latin typeface="Arial" panose="020B0604020202020204" pitchFamily="34" charset="0"/>
                          <a:ea typeface="黑体" panose="02010609060101010101" pitchFamily="49" charset="-122"/>
                        </a:rPr>
                        <a:t>的锰标准溶液，</a:t>
                      </a:r>
                      <a:r>
                        <a:rPr lang="en-US" altLang="zh-CN" sz="800" baseline="0" dirty="0">
                          <a:latin typeface="Arial" panose="020B0604020202020204" pitchFamily="34" charset="0"/>
                          <a:ea typeface="黑体" panose="02010609060101010101" pitchFamily="49" charset="-122"/>
                        </a:rPr>
                        <a:t>Mn257nm</a:t>
                      </a:r>
                      <a:r>
                        <a:rPr lang="zh-CN" altLang="en-US" sz="800" baseline="0" dirty="0">
                          <a:latin typeface="Arial" panose="020B0604020202020204" pitchFamily="34" charset="0"/>
                          <a:ea typeface="黑体" panose="02010609060101010101" pitchFamily="49" charset="-122"/>
                        </a:rPr>
                        <a:t>谱线的强度大于</a:t>
                      </a:r>
                      <a:r>
                        <a:rPr lang="en-US" altLang="zh-CN" sz="800" baseline="0" dirty="0">
                          <a:latin typeface="Arial" panose="020B0604020202020204" pitchFamily="34" charset="0"/>
                          <a:ea typeface="黑体" panose="02010609060101010101" pitchFamily="49" charset="-122"/>
                        </a:rPr>
                        <a:t>200</a:t>
                      </a:r>
                      <a:r>
                        <a:rPr lang="zh-CN" altLang="en-US" sz="800" baseline="0" dirty="0">
                          <a:latin typeface="Arial" panose="020B0604020202020204" pitchFamily="34" charset="0"/>
                          <a:ea typeface="黑体" panose="02010609060101010101" pitchFamily="49" charset="-122"/>
                        </a:rPr>
                        <a:t>万</a:t>
                      </a:r>
                      <a:r>
                        <a:rPr lang="en-US" altLang="zh-CN" sz="800" baseline="0" dirty="0">
                          <a:latin typeface="Arial" panose="020B0604020202020204" pitchFamily="34" charset="0"/>
                          <a:ea typeface="黑体" panose="02010609060101010101" pitchFamily="49" charset="-122"/>
                        </a:rPr>
                        <a:t>cps</a:t>
                      </a:r>
                      <a:r>
                        <a:rPr lang="zh-CN" altLang="en-US" sz="800" baseline="0" dirty="0">
                          <a:latin typeface="Arial" panose="020B0604020202020204" pitchFamily="34" charset="0"/>
                          <a:ea typeface="黑体" panose="02010609060101010101" pitchFamily="49" charset="-122"/>
                        </a:rPr>
                        <a:t>（或</a:t>
                      </a:r>
                      <a:r>
                        <a:rPr lang="en-US" altLang="zh-CN" sz="800" baseline="0" dirty="0" err="1">
                          <a:latin typeface="Arial" panose="020B0604020202020204" pitchFamily="34" charset="0"/>
                          <a:ea typeface="黑体" panose="02010609060101010101" pitchFamily="49" charset="-122"/>
                        </a:rPr>
                        <a:t>cts</a:t>
                      </a:r>
                      <a:r>
                        <a:rPr lang="zh-CN" altLang="en-US" sz="800" baseline="0" dirty="0">
                          <a:latin typeface="Arial" panose="020B0604020202020204" pitchFamily="34" charset="0"/>
                          <a:ea typeface="黑体" panose="02010609060101010101" pitchFamily="49" charset="-122"/>
                        </a:rPr>
                        <a:t>）；②精密度：</a:t>
                      </a:r>
                      <a:r>
                        <a:rPr lang="en-US" altLang="zh-CN" sz="800" baseline="0" dirty="0">
                          <a:latin typeface="Arial" panose="020B0604020202020204" pitchFamily="34" charset="0"/>
                          <a:ea typeface="黑体" panose="02010609060101010101" pitchFamily="49" charset="-122"/>
                        </a:rPr>
                        <a:t>Zn 206.197 1 mg/L 1</a:t>
                      </a:r>
                      <a:r>
                        <a:rPr lang="zh-CN" altLang="en-US" sz="800" baseline="0" dirty="0">
                          <a:latin typeface="Arial" panose="020B0604020202020204" pitchFamily="34" charset="0"/>
                          <a:ea typeface="黑体" panose="02010609060101010101" pitchFamily="49" charset="-122"/>
                        </a:rPr>
                        <a:t>秒≤</a:t>
                      </a:r>
                      <a:r>
                        <a:rPr lang="en-US" altLang="zh-CN" sz="800" baseline="0" dirty="0">
                          <a:latin typeface="Arial" panose="020B0604020202020204" pitchFamily="34" charset="0"/>
                          <a:ea typeface="黑体" panose="02010609060101010101" pitchFamily="49" charset="-122"/>
                        </a:rPr>
                        <a:t>1</a:t>
                      </a:r>
                      <a:r>
                        <a:rPr lang="zh-CN" altLang="en-US" sz="800" baseline="0" dirty="0">
                          <a:latin typeface="Arial" panose="020B0604020202020204" pitchFamily="34" charset="0"/>
                          <a:ea typeface="黑体" panose="02010609060101010101" pitchFamily="49" charset="-122"/>
                        </a:rPr>
                        <a:t>、</a:t>
                      </a:r>
                      <a:r>
                        <a:rPr lang="en-US" altLang="zh-CN" sz="800" baseline="0" dirty="0">
                          <a:latin typeface="Arial" panose="020B0604020202020204" pitchFamily="34" charset="0"/>
                          <a:ea typeface="黑体" panose="02010609060101010101" pitchFamily="49" charset="-122"/>
                        </a:rPr>
                        <a:t>Mg 280.260 0.1 mg/L 1</a:t>
                      </a:r>
                      <a:r>
                        <a:rPr lang="zh-CN" altLang="en-US" sz="800" baseline="0" dirty="0">
                          <a:latin typeface="Arial" panose="020B0604020202020204" pitchFamily="34" charset="0"/>
                          <a:ea typeface="黑体" panose="02010609060101010101" pitchFamily="49" charset="-122"/>
                        </a:rPr>
                        <a:t>秒≤</a:t>
                      </a:r>
                      <a:r>
                        <a:rPr lang="en-US" altLang="zh-CN" sz="800" baseline="0" dirty="0">
                          <a:latin typeface="Arial" panose="020B0604020202020204" pitchFamily="34" charset="0"/>
                          <a:ea typeface="黑体" panose="02010609060101010101" pitchFamily="49" charset="-122"/>
                        </a:rPr>
                        <a:t>1</a:t>
                      </a:r>
                      <a:r>
                        <a:rPr lang="zh-CN" altLang="en-US" sz="800" baseline="0" dirty="0">
                          <a:latin typeface="Arial" panose="020B0604020202020204" pitchFamily="34" charset="0"/>
                          <a:ea typeface="黑体" panose="02010609060101010101" pitchFamily="49" charset="-122"/>
                        </a:rPr>
                        <a:t>、</a:t>
                      </a:r>
                      <a:r>
                        <a:rPr lang="en-US" altLang="zh-CN" sz="800" baseline="0" dirty="0">
                          <a:latin typeface="Arial" panose="020B0604020202020204" pitchFamily="34" charset="0"/>
                          <a:ea typeface="黑体" panose="02010609060101010101" pitchFamily="49" charset="-122"/>
                        </a:rPr>
                        <a:t>Mg 285.207 0.1 mg/L 1</a:t>
                      </a:r>
                      <a:r>
                        <a:rPr lang="zh-CN" altLang="en-US" sz="800" baseline="0" dirty="0">
                          <a:latin typeface="Arial" panose="020B0604020202020204" pitchFamily="34" charset="0"/>
                          <a:ea typeface="黑体" panose="02010609060101010101" pitchFamily="49" charset="-122"/>
                        </a:rPr>
                        <a:t>秒≤</a:t>
                      </a:r>
                      <a:r>
                        <a:rPr lang="en-US" altLang="zh-CN" sz="800" baseline="0" dirty="0">
                          <a:latin typeface="Arial" panose="020B0604020202020204" pitchFamily="34" charset="0"/>
                          <a:ea typeface="黑体" panose="02010609060101010101" pitchFamily="49" charset="-122"/>
                        </a:rPr>
                        <a:t>1</a:t>
                      </a:r>
                      <a:r>
                        <a:rPr lang="zh-CN" altLang="en-US" sz="800" baseline="0" dirty="0">
                          <a:latin typeface="Arial" panose="020B0604020202020204" pitchFamily="34" charset="0"/>
                          <a:ea typeface="黑体" panose="02010609060101010101" pitchFamily="49" charset="-122"/>
                        </a:rPr>
                        <a:t>、</a:t>
                      </a:r>
                      <a:r>
                        <a:rPr lang="en-US" altLang="zh-CN" sz="800" baseline="0" dirty="0">
                          <a:latin typeface="Arial" panose="020B0604020202020204" pitchFamily="34" charset="0"/>
                          <a:ea typeface="黑体" panose="02010609060101010101" pitchFamily="49" charset="-122"/>
                        </a:rPr>
                        <a:t>Ba 455.389 0.1 mg/L 1</a:t>
                      </a:r>
                      <a:r>
                        <a:rPr lang="zh-CN" altLang="en-US" sz="800" baseline="0" dirty="0">
                          <a:latin typeface="Arial" panose="020B0604020202020204" pitchFamily="34" charset="0"/>
                          <a:ea typeface="黑体" panose="02010609060101010101" pitchFamily="49" charset="-122"/>
                        </a:rPr>
                        <a:t>秒≤</a:t>
                      </a:r>
                      <a:r>
                        <a:rPr lang="en-US" altLang="zh-CN" sz="800" baseline="0" dirty="0">
                          <a:latin typeface="Arial" panose="020B0604020202020204" pitchFamily="34" charset="0"/>
                          <a:ea typeface="黑体" panose="02010609060101010101" pitchFamily="49" charset="-122"/>
                        </a:rPr>
                        <a:t>1</a:t>
                      </a:r>
                      <a:r>
                        <a:rPr lang="zh-CN" altLang="en-US" sz="800" baseline="0" dirty="0">
                          <a:latin typeface="Arial" panose="020B0604020202020204" pitchFamily="34" charset="0"/>
                          <a:ea typeface="黑体" panose="02010609060101010101" pitchFamily="49" charset="-122"/>
                        </a:rPr>
                        <a:t>；③灵敏度：</a:t>
                      </a:r>
                      <a:r>
                        <a:rPr lang="en-US" altLang="zh-CN" sz="800" baseline="0" dirty="0">
                          <a:latin typeface="Arial" panose="020B0604020202020204" pitchFamily="34" charset="0"/>
                          <a:ea typeface="黑体" panose="02010609060101010101" pitchFamily="49" charset="-122"/>
                        </a:rPr>
                        <a:t>Mn 257.610 1 mg/L 1</a:t>
                      </a:r>
                      <a:r>
                        <a:rPr lang="zh-CN" altLang="en-US" sz="800" baseline="0" dirty="0">
                          <a:latin typeface="Arial" panose="020B0604020202020204" pitchFamily="34" charset="0"/>
                          <a:ea typeface="黑体" panose="02010609060101010101" pitchFamily="49" charset="-122"/>
                        </a:rPr>
                        <a:t>秒</a:t>
                      </a:r>
                      <a:r>
                        <a:rPr lang="en-US" altLang="zh-CN" sz="800" baseline="60000" dirty="0">
                          <a:latin typeface="Arial" panose="020B0604020202020204" pitchFamily="34" charset="0"/>
                          <a:ea typeface="黑体" panose="02010609060101010101" pitchFamily="49" charset="-122"/>
                        </a:rPr>
                        <a:t>3</a:t>
                      </a:r>
                      <a:r>
                        <a:rPr lang="zh-CN" altLang="en-US" sz="800" baseline="0" dirty="0">
                          <a:latin typeface="Arial" panose="020B0604020202020204" pitchFamily="34" charset="0"/>
                          <a:ea typeface="黑体" panose="02010609060101010101" pitchFamily="49" charset="-122"/>
                        </a:rPr>
                        <a:t>大于三百万、</a:t>
                      </a:r>
                      <a:r>
                        <a:rPr lang="en-US" altLang="zh-CN" sz="800" baseline="0" dirty="0">
                          <a:latin typeface="Arial" panose="020B0604020202020204" pitchFamily="34" charset="0"/>
                          <a:ea typeface="黑体" panose="02010609060101010101" pitchFamily="49" charset="-122"/>
                        </a:rPr>
                        <a:t>Zn 206.197 1 mg/L 1</a:t>
                      </a:r>
                      <a:r>
                        <a:rPr lang="zh-CN" altLang="en-US" sz="800" baseline="0" dirty="0">
                          <a:latin typeface="Arial" panose="020B0604020202020204" pitchFamily="34" charset="0"/>
                          <a:ea typeface="黑体" panose="02010609060101010101" pitchFamily="49" charset="-122"/>
                        </a:rPr>
                        <a:t>秒</a:t>
                      </a:r>
                      <a:r>
                        <a:rPr lang="en-US" altLang="zh-CN" sz="800" baseline="60000" dirty="0">
                          <a:latin typeface="Arial" panose="020B0604020202020204" pitchFamily="34" charset="0"/>
                          <a:ea typeface="黑体" panose="02010609060101010101" pitchFamily="49" charset="-122"/>
                        </a:rPr>
                        <a:t>3</a:t>
                      </a:r>
                      <a:r>
                        <a:rPr lang="zh-CN" altLang="en-US" sz="800" baseline="0" dirty="0">
                          <a:latin typeface="Arial" panose="020B0604020202020204" pitchFamily="34" charset="0"/>
                          <a:ea typeface="黑体" panose="02010609060101010101" pitchFamily="49" charset="-122"/>
                        </a:rPr>
                        <a:t>大于八万、</a:t>
                      </a:r>
                      <a:r>
                        <a:rPr lang="en-US" altLang="zh-CN" sz="800" baseline="0" dirty="0">
                          <a:latin typeface="Arial" panose="020B0604020202020204" pitchFamily="34" charset="0"/>
                          <a:ea typeface="黑体" panose="02010609060101010101" pitchFamily="49" charset="-122"/>
                        </a:rPr>
                        <a:t>Mg 280.206 0.1 mg/L 0.1</a:t>
                      </a:r>
                      <a:r>
                        <a:rPr lang="zh-CN" altLang="en-US" sz="800" baseline="0" dirty="0">
                          <a:latin typeface="Arial" panose="020B0604020202020204" pitchFamily="34" charset="0"/>
                          <a:ea typeface="黑体" panose="02010609060101010101" pitchFamily="49" charset="-122"/>
                        </a:rPr>
                        <a:t>秒</a:t>
                      </a:r>
                      <a:r>
                        <a:rPr lang="en-US" altLang="zh-CN" sz="800" baseline="60000" dirty="0">
                          <a:latin typeface="Arial" panose="020B0604020202020204" pitchFamily="34" charset="0"/>
                          <a:ea typeface="黑体" panose="02010609060101010101" pitchFamily="49" charset="-122"/>
                        </a:rPr>
                        <a:t>3</a:t>
                      </a:r>
                      <a:r>
                        <a:rPr lang="zh-CN" altLang="en-US" sz="800" baseline="0" dirty="0">
                          <a:latin typeface="Arial" panose="020B0604020202020204" pitchFamily="34" charset="0"/>
                          <a:ea typeface="黑体" panose="02010609060101010101" pitchFamily="49" charset="-122"/>
                        </a:rPr>
                        <a:t>大于八十万、</a:t>
                      </a:r>
                      <a:r>
                        <a:rPr lang="en-US" altLang="zh-CN" sz="800" baseline="0" dirty="0">
                          <a:latin typeface="Arial" panose="020B0604020202020204" pitchFamily="34" charset="0"/>
                          <a:ea typeface="黑体" panose="02010609060101010101" pitchFamily="49" charset="-122"/>
                        </a:rPr>
                        <a:t>Mg 285.207 0.1 mg/L 1</a:t>
                      </a:r>
                      <a:r>
                        <a:rPr lang="zh-CN" altLang="en-US" sz="800" baseline="0" dirty="0">
                          <a:latin typeface="Arial" panose="020B0604020202020204" pitchFamily="34" charset="0"/>
                          <a:ea typeface="黑体" panose="02010609060101010101" pitchFamily="49" charset="-122"/>
                        </a:rPr>
                        <a:t>秒</a:t>
                      </a:r>
                      <a:r>
                        <a:rPr lang="en-US" altLang="zh-CN" sz="800" baseline="60000" dirty="0">
                          <a:latin typeface="Arial" panose="020B0604020202020204" pitchFamily="34" charset="0"/>
                          <a:ea typeface="黑体" panose="02010609060101010101" pitchFamily="49" charset="-122"/>
                        </a:rPr>
                        <a:t>3</a:t>
                      </a:r>
                      <a:r>
                        <a:rPr lang="zh-CN" altLang="en-US" sz="800" baseline="0" dirty="0">
                          <a:latin typeface="Arial" panose="020B0604020202020204" pitchFamily="34" charset="0"/>
                          <a:ea typeface="黑体" panose="02010609060101010101" pitchFamily="49" charset="-122"/>
                        </a:rPr>
                        <a:t>大于五万、</a:t>
                      </a:r>
                      <a:r>
                        <a:rPr lang="en-US" altLang="zh-CN" sz="800" baseline="0" dirty="0">
                          <a:latin typeface="Arial" panose="020B0604020202020204" pitchFamily="34" charset="0"/>
                          <a:ea typeface="黑体" panose="02010609060101010101" pitchFamily="49" charset="-122"/>
                        </a:rPr>
                        <a:t>Ba 455.389 0.1 mg/L 1</a:t>
                      </a:r>
                      <a:r>
                        <a:rPr lang="zh-CN" altLang="en-US" sz="800" baseline="0" dirty="0">
                          <a:latin typeface="Arial" panose="020B0604020202020204" pitchFamily="34" charset="0"/>
                          <a:ea typeface="黑体" panose="02010609060101010101" pitchFamily="49" charset="-122"/>
                        </a:rPr>
                        <a:t>秒</a:t>
                      </a:r>
                      <a:r>
                        <a:rPr lang="en-US" altLang="zh-CN" sz="800" baseline="60000" dirty="0">
                          <a:latin typeface="Arial" panose="020B0604020202020204" pitchFamily="34" charset="0"/>
                          <a:ea typeface="黑体" panose="02010609060101010101" pitchFamily="49" charset="-122"/>
                        </a:rPr>
                        <a:t>3</a:t>
                      </a:r>
                      <a:r>
                        <a:rPr lang="zh-CN" altLang="en-US" sz="800" baseline="0" dirty="0">
                          <a:latin typeface="Arial" panose="020B0604020202020204" pitchFamily="34" charset="0"/>
                          <a:ea typeface="黑体" panose="02010609060101010101" pitchFamily="49" charset="-122"/>
                        </a:rPr>
                        <a:t>大于三百万等</a:t>
                      </a:r>
                    </a:p>
                  </a:txBody>
                  <a:tcPr/>
                </a:tc>
                <a:extLst>
                  <a:ext uri="{0D108BD9-81ED-4DB2-BD59-A6C34878D82A}">
                    <a16:rowId xmlns:a16="http://schemas.microsoft.com/office/drawing/2014/main" val="927390836"/>
                  </a:ext>
                </a:extLst>
              </a:tr>
              <a:tr h="391318">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tc>
                <a:tc>
                  <a:txBody>
                    <a:bodyPr/>
                    <a:lstStyle/>
                    <a:p>
                      <a:pPr>
                        <a:lnSpc>
                          <a:spcPct val="200000"/>
                        </a:lnSpc>
                      </a:pPr>
                      <a:r>
                        <a:rPr lang="zh-CN" altLang="en-US" sz="900" baseline="0" dirty="0">
                          <a:latin typeface="Arial" panose="020B0604020202020204" pitchFamily="34" charset="0"/>
                          <a:ea typeface="黑体" panose="02010609060101010101" pitchFamily="49" charset="-122"/>
                        </a:rPr>
                        <a:t>空气压缩机，循环冷却水系统</a:t>
                      </a:r>
                    </a:p>
                  </a:txBody>
                  <a:tcPr/>
                </a:tc>
                <a:extLst>
                  <a:ext uri="{0D108BD9-81ED-4DB2-BD59-A6C34878D82A}">
                    <a16:rowId xmlns:a16="http://schemas.microsoft.com/office/drawing/2014/main" val="2536165804"/>
                  </a:ext>
                </a:extLst>
              </a:tr>
              <a:tr h="391318">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a:lnSpc>
                          <a:spcPct val="150000"/>
                        </a:lnSpc>
                      </a:pP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1740165783"/>
                  </a:ext>
                </a:extLst>
              </a:tr>
              <a:tr h="391318">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廊坊水合物实验室</a:t>
                      </a:r>
                    </a:p>
                  </a:txBody>
                  <a:tcP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D28993F9-B5CC-A12F-D1B2-6A190581DF25}"/>
              </a:ext>
            </a:extLst>
          </p:cNvPr>
          <p:cNvPicPr>
            <a:picLocks noChangeAspect="1"/>
          </p:cNvPicPr>
          <p:nvPr/>
        </p:nvPicPr>
        <p:blipFill rotWithShape="1">
          <a:blip r:embed="rId2">
            <a:extLst>
              <a:ext uri="{28A0092B-C50C-407E-A947-70E740481C1C}">
                <a14:useLocalDpi xmlns:a14="http://schemas.microsoft.com/office/drawing/2010/main" val="0"/>
              </a:ext>
            </a:extLst>
          </a:blip>
          <a:srcRect l="-464" r="180"/>
          <a:stretch/>
        </p:blipFill>
        <p:spPr>
          <a:xfrm rot="5400000">
            <a:off x="-216789" y="1281185"/>
            <a:ext cx="3815633" cy="3074871"/>
          </a:xfrm>
          <a:prstGeom prst="rect">
            <a:avLst/>
          </a:prstGeom>
        </p:spPr>
      </p:pic>
      <p:pic>
        <p:nvPicPr>
          <p:cNvPr id="7" name="图片 6">
            <a:extLst>
              <a:ext uri="{FF2B5EF4-FFF2-40B4-BE49-F238E27FC236}">
                <a16:creationId xmlns:a16="http://schemas.microsoft.com/office/drawing/2014/main" id="{F792D2D1-204E-21E4-71E3-0FCC742B3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079177" y="3125681"/>
            <a:ext cx="1829435" cy="1372077"/>
          </a:xfrm>
          <a:prstGeom prst="rect">
            <a:avLst/>
          </a:prstGeom>
        </p:spPr>
      </p:pic>
      <p:pic>
        <p:nvPicPr>
          <p:cNvPr id="9" name="图片 8">
            <a:extLst>
              <a:ext uri="{FF2B5EF4-FFF2-40B4-BE49-F238E27FC236}">
                <a16:creationId xmlns:a16="http://schemas.microsoft.com/office/drawing/2014/main" id="{BA6471FF-9806-A791-840D-E4AC8D36F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071547" y="1147112"/>
            <a:ext cx="1829435" cy="1356818"/>
          </a:xfrm>
          <a:prstGeom prst="rect">
            <a:avLst/>
          </a:prstGeom>
        </p:spPr>
      </p:pic>
    </p:spTree>
    <p:extLst>
      <p:ext uri="{BB962C8B-B14F-4D97-AF65-F5344CB8AC3E}">
        <p14:creationId xmlns:p14="http://schemas.microsoft.com/office/powerpoint/2010/main" val="3336754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12</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SOFC</a:t>
            </a:r>
            <a:r>
              <a:rPr lang="zh-CN" altLang="en-US" sz="2400" b="1" dirty="0">
                <a:solidFill>
                  <a:srgbClr val="C00000"/>
                </a:solidFill>
                <a:latin typeface="微软雅黑" panose="020B0503020204020204" pitchFamily="34" charset="-122"/>
                <a:ea typeface="微软雅黑" panose="020B0503020204020204" pitchFamily="34" charset="-122"/>
              </a:rPr>
              <a:t>纽扣电池测试系统</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9" name="Rectangle 2">
            <a:extLst>
              <a:ext uri="{FF2B5EF4-FFF2-40B4-BE49-F238E27FC236}">
                <a16:creationId xmlns:a16="http://schemas.microsoft.com/office/drawing/2014/main" id="{C1A4FE83-97F7-3C6E-F827-87EFCAFEEE94}"/>
              </a:ext>
            </a:extLst>
          </p:cNvPr>
          <p:cNvSpPr>
            <a:spLocks noChangeArrowheads="1"/>
          </p:cNvSpPr>
          <p:nvPr/>
        </p:nvSpPr>
        <p:spPr bwMode="auto">
          <a:xfrm>
            <a:off x="-1" y="1885780"/>
            <a:ext cx="72299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4836DE8E-7708-0DFE-DA95-E25253F48A67}"/>
              </a:ext>
            </a:extLst>
          </p:cNvPr>
          <p:cNvGraphicFramePr>
            <a:graphicFrameLocks noGrp="1"/>
          </p:cNvGraphicFramePr>
          <p:nvPr>
            <p:extLst>
              <p:ext uri="{D42A27DB-BD31-4B8C-83A1-F6EECF244321}">
                <p14:modId xmlns:p14="http://schemas.microsoft.com/office/powerpoint/2010/main" val="3723088547"/>
              </p:ext>
            </p:extLst>
          </p:nvPr>
        </p:nvGraphicFramePr>
        <p:xfrm>
          <a:off x="4823460" y="906950"/>
          <a:ext cx="3917340" cy="3846724"/>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2584800">
                  <a:extLst>
                    <a:ext uri="{9D8B030D-6E8A-4147-A177-3AD203B41FA5}">
                      <a16:colId xmlns:a16="http://schemas.microsoft.com/office/drawing/2014/main" val="1826847282"/>
                    </a:ext>
                  </a:extLst>
                </a:gridCol>
              </a:tblGrid>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H</a:t>
                      </a:r>
                      <a:r>
                        <a:rPr lang="en-US" altLang="zh-CN" sz="900" baseline="0" dirty="0">
                          <a:latin typeface="Arial" panose="020B0604020202020204" pitchFamily="34" charset="0"/>
                          <a:ea typeface="黑体" panose="02010609060101010101" pitchFamily="49" charset="-122"/>
                        </a:rPr>
                        <a:t>2</a:t>
                      </a:r>
                      <a:r>
                        <a:rPr lang="en-US" altLang="zh-CN" sz="1200" baseline="0" dirty="0">
                          <a:latin typeface="Arial" panose="020B0604020202020204" pitchFamily="34" charset="0"/>
                          <a:ea typeface="黑体" panose="02010609060101010101" pitchFamily="49" charset="-122"/>
                        </a:rPr>
                        <a:t>-Bank</a:t>
                      </a:r>
                      <a:r>
                        <a:rPr lang="zh-CN" altLang="en-US" sz="1200" baseline="0" dirty="0">
                          <a:latin typeface="Arial" panose="020B0604020202020204" pitchFamily="34" charset="0"/>
                          <a:ea typeface="黑体" panose="02010609060101010101" pitchFamily="49" charset="-122"/>
                        </a:rPr>
                        <a:t>氢邦</a:t>
                      </a:r>
                    </a:p>
                  </a:txBody>
                  <a:tcPr/>
                </a:tc>
                <a:extLst>
                  <a:ext uri="{0D108BD9-81ED-4DB2-BD59-A6C34878D82A}">
                    <a16:rowId xmlns:a16="http://schemas.microsoft.com/office/drawing/2014/main" val="2140144083"/>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SOFC-HB-A-003</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2022</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3</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2</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设备功能及用途</a:t>
                      </a:r>
                    </a:p>
                  </a:txBody>
                  <a:tcPr/>
                </a:tc>
                <a:tc>
                  <a:txBody>
                    <a:bodyPr/>
                    <a:lstStyle/>
                    <a:p>
                      <a:pPr>
                        <a:lnSpc>
                          <a:spcPct val="200000"/>
                        </a:lnSpc>
                      </a:pPr>
                      <a:r>
                        <a:rPr lang="zh-CN" altLang="en-US" sz="900" baseline="0" dirty="0">
                          <a:latin typeface="Arial" panose="020B0604020202020204" pitchFamily="34" charset="0"/>
                          <a:ea typeface="黑体" panose="02010609060101010101" pitchFamily="49" charset="-122"/>
                        </a:rPr>
                        <a:t>固体氧化物燃料纽扣单电池放电、电解性能测试</a:t>
                      </a:r>
                    </a:p>
                  </a:txBody>
                  <a:tcPr/>
                </a:tc>
                <a:extLst>
                  <a:ext uri="{0D108BD9-81ED-4DB2-BD59-A6C34878D82A}">
                    <a16:rowId xmlns:a16="http://schemas.microsoft.com/office/drawing/2014/main" val="2068452615"/>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50000"/>
                        </a:lnSpc>
                      </a:pPr>
                      <a:r>
                        <a:rPr lang="zh-CN" altLang="en-US" sz="700" baseline="0" dirty="0">
                          <a:latin typeface="Arial" panose="020B0604020202020204" pitchFamily="34" charset="0"/>
                          <a:ea typeface="黑体" panose="02010609060101010101" pitchFamily="49" charset="-122"/>
                        </a:rPr>
                        <a:t>①入口压力空气</a:t>
                      </a:r>
                      <a:r>
                        <a:rPr lang="en-US" altLang="zh-CN" sz="700" baseline="0" dirty="0">
                          <a:latin typeface="Arial" panose="020B0604020202020204" pitchFamily="34" charset="0"/>
                          <a:ea typeface="黑体" panose="02010609060101010101" pitchFamily="49" charset="-122"/>
                        </a:rPr>
                        <a:t>0.25MPa</a:t>
                      </a:r>
                      <a:r>
                        <a:rPr lang="zh-CN" altLang="en-US" sz="700" baseline="0" dirty="0">
                          <a:latin typeface="Arial" panose="020B0604020202020204" pitchFamily="34" charset="0"/>
                          <a:ea typeface="黑体" panose="02010609060101010101" pitchFamily="49" charset="-122"/>
                        </a:rPr>
                        <a:t>，入口最高压力</a:t>
                      </a:r>
                      <a:r>
                        <a:rPr lang="en-US" altLang="zh-CN" sz="700" baseline="0" dirty="0">
                          <a:latin typeface="Arial" panose="020B0604020202020204" pitchFamily="34" charset="0"/>
                          <a:ea typeface="黑体" panose="02010609060101010101" pitchFamily="49" charset="-122"/>
                        </a:rPr>
                        <a:t>0.6MPa</a:t>
                      </a:r>
                      <a:r>
                        <a:rPr lang="zh-CN" altLang="en-US" sz="700" baseline="0" dirty="0">
                          <a:latin typeface="Arial" panose="020B0604020202020204" pitchFamily="34" charset="0"/>
                          <a:ea typeface="黑体" panose="02010609060101010101" pitchFamily="49" charset="-122"/>
                        </a:rPr>
                        <a:t>；②工作介质：空气、</a:t>
                      </a:r>
                      <a:r>
                        <a:rPr lang="en-US" altLang="zh-CN" sz="700" baseline="0" dirty="0">
                          <a:latin typeface="Arial" panose="020B0604020202020204" pitchFamily="34" charset="0"/>
                          <a:ea typeface="黑体" panose="02010609060101010101" pitchFamily="49" charset="-122"/>
                        </a:rPr>
                        <a:t>H2</a:t>
                      </a:r>
                      <a:r>
                        <a:rPr lang="zh-CN" altLang="en-US" sz="700" baseline="0" dirty="0">
                          <a:latin typeface="Arial" panose="020B0604020202020204" pitchFamily="34" charset="0"/>
                          <a:ea typeface="黑体" panose="02010609060101010101" pitchFamily="49" charset="-122"/>
                        </a:rPr>
                        <a:t>、</a:t>
                      </a:r>
                      <a:r>
                        <a:rPr lang="en-US" altLang="zh-CN" sz="700" baseline="0" dirty="0">
                          <a:latin typeface="Arial" panose="020B0604020202020204" pitchFamily="34" charset="0"/>
                          <a:ea typeface="黑体" panose="02010609060101010101" pitchFamily="49" charset="-122"/>
                        </a:rPr>
                        <a:t>N2</a:t>
                      </a:r>
                      <a:r>
                        <a:rPr lang="zh-CN" altLang="en-US" sz="700" baseline="0" dirty="0">
                          <a:latin typeface="Arial" panose="020B0604020202020204" pitchFamily="34" charset="0"/>
                          <a:ea typeface="黑体" panose="02010609060101010101" pitchFamily="49" charset="-122"/>
                        </a:rPr>
                        <a:t>、</a:t>
                      </a:r>
                      <a:r>
                        <a:rPr lang="en-US" altLang="zh-CN" sz="700" baseline="0" dirty="0">
                          <a:latin typeface="Arial" panose="020B0604020202020204" pitchFamily="34" charset="0"/>
                          <a:ea typeface="黑体" panose="02010609060101010101" pitchFamily="49" charset="-122"/>
                        </a:rPr>
                        <a:t>CO2</a:t>
                      </a:r>
                      <a:r>
                        <a:rPr lang="zh-CN" altLang="en-US" sz="700" baseline="0" dirty="0">
                          <a:latin typeface="Arial" panose="020B0604020202020204" pitchFamily="34" charset="0"/>
                          <a:ea typeface="黑体" panose="02010609060101010101" pitchFamily="49" charset="-122"/>
                        </a:rPr>
                        <a:t>；③设备工作电压：</a:t>
                      </a:r>
                      <a:r>
                        <a:rPr lang="en-US" altLang="zh-CN" sz="700" baseline="0" dirty="0">
                          <a:latin typeface="Arial" panose="020B0604020202020204" pitchFamily="34" charset="0"/>
                          <a:ea typeface="黑体" panose="02010609060101010101" pitchFamily="49" charset="-122"/>
                        </a:rPr>
                        <a:t>220V</a:t>
                      </a:r>
                      <a:r>
                        <a:rPr lang="zh-CN" altLang="en-US" sz="700" baseline="0" dirty="0">
                          <a:latin typeface="Arial" panose="020B0604020202020204" pitchFamily="34" charset="0"/>
                          <a:ea typeface="黑体" panose="02010609060101010101" pitchFamily="49" charset="-122"/>
                        </a:rPr>
                        <a:t>；④使用环节：无明火、通风、常温常压、无震动、无灰尘；⑤加湿罐使用温度范围：气化温度</a:t>
                      </a:r>
                      <a:r>
                        <a:rPr lang="en-US" altLang="zh-CN" sz="700" baseline="0" dirty="0">
                          <a:latin typeface="Arial" panose="020B0604020202020204" pitchFamily="34" charset="0"/>
                          <a:ea typeface="黑体" panose="02010609060101010101" pitchFamily="49" charset="-122"/>
                        </a:rPr>
                        <a:t>0-180</a:t>
                      </a:r>
                      <a:r>
                        <a:rPr lang="zh-CN" altLang="en-US" sz="700" baseline="0" dirty="0">
                          <a:latin typeface="Arial" panose="020B0604020202020204" pitchFamily="34" charset="0"/>
                          <a:ea typeface="黑体" panose="02010609060101010101" pitchFamily="49" charset="-122"/>
                        </a:rPr>
                        <a:t>℃；伴热带使用温度范围：伴热温度</a:t>
                      </a:r>
                      <a:r>
                        <a:rPr lang="en-US" altLang="zh-CN" sz="700" baseline="0" dirty="0">
                          <a:latin typeface="Arial" panose="020B0604020202020204" pitchFamily="34" charset="0"/>
                          <a:ea typeface="黑体" panose="02010609060101010101" pitchFamily="49" charset="-122"/>
                        </a:rPr>
                        <a:t>0-180</a:t>
                      </a:r>
                      <a:r>
                        <a:rPr lang="zh-CN" altLang="en-US" sz="700" baseline="0" dirty="0">
                          <a:latin typeface="Arial" panose="020B0604020202020204" pitchFamily="34" charset="0"/>
                          <a:ea typeface="黑体" panose="02010609060101010101" pitchFamily="49" charset="-122"/>
                        </a:rPr>
                        <a:t>℃；⑥电炉使用温度范围：</a:t>
                      </a:r>
                      <a:r>
                        <a:rPr lang="en-US" altLang="zh-CN" sz="700" baseline="0" dirty="0">
                          <a:latin typeface="Arial" panose="020B0604020202020204" pitchFamily="34" charset="0"/>
                          <a:ea typeface="黑体" panose="02010609060101010101" pitchFamily="49" charset="-122"/>
                        </a:rPr>
                        <a:t>0-1100</a:t>
                      </a:r>
                      <a:r>
                        <a:rPr lang="zh-CN" altLang="en-US" sz="700" baseline="0" dirty="0">
                          <a:latin typeface="Arial" panose="020B0604020202020204" pitchFamily="34" charset="0"/>
                          <a:ea typeface="黑体" panose="02010609060101010101" pitchFamily="49" charset="-122"/>
                        </a:rPr>
                        <a:t>℃</a:t>
                      </a:r>
                    </a:p>
                  </a:txBody>
                  <a:tcPr/>
                </a:tc>
                <a:extLst>
                  <a:ext uri="{0D108BD9-81ED-4DB2-BD59-A6C34878D82A}">
                    <a16:rowId xmlns:a16="http://schemas.microsoft.com/office/drawing/2014/main" val="927390836"/>
                  </a:ext>
                </a:extLst>
              </a:tr>
              <a:tr h="379306">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tc>
                <a:tc>
                  <a:txBody>
                    <a:bodyPr/>
                    <a:lstStyle/>
                    <a:p>
                      <a:pPr>
                        <a:lnSpc>
                          <a:spcPct val="150000"/>
                        </a:lnSpc>
                      </a:pPr>
                      <a:r>
                        <a:rPr lang="zh-CN" altLang="en-US" sz="900" baseline="0" dirty="0">
                          <a:latin typeface="Arial" panose="020B0604020202020204" pitchFamily="34" charset="0"/>
                          <a:ea typeface="黑体" panose="02010609060101010101" pitchFamily="49" charset="-122"/>
                        </a:rPr>
                        <a:t>刚玉管、银丝、银网等</a:t>
                      </a:r>
                    </a:p>
                  </a:txBody>
                  <a:tcPr/>
                </a:tc>
                <a:extLst>
                  <a:ext uri="{0D108BD9-81ED-4DB2-BD59-A6C34878D82A}">
                    <a16:rowId xmlns:a16="http://schemas.microsoft.com/office/drawing/2014/main" val="25361658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a:lnSpc>
                          <a:spcPct val="150000"/>
                        </a:lnSpc>
                      </a:pPr>
                      <a:r>
                        <a:rPr lang="zh-CN" altLang="en-US" sz="1050" baseline="0" dirty="0">
                          <a:latin typeface="Arial" panose="020B0604020202020204" pitchFamily="34" charset="0"/>
                          <a:ea typeface="黑体" panose="02010609060101010101" pitchFamily="49" charset="-122"/>
                        </a:rPr>
                        <a:t>固体氧化物燃料电池技术开发</a:t>
                      </a:r>
                    </a:p>
                  </a:txBody>
                  <a:tcPr/>
                </a:tc>
                <a:extLst>
                  <a:ext uri="{0D108BD9-81ED-4DB2-BD59-A6C34878D82A}">
                    <a16:rowId xmlns:a16="http://schemas.microsoft.com/office/drawing/2014/main" val="1740165783"/>
                  </a:ext>
                </a:extLst>
              </a:tr>
              <a:tr h="370840">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廊坊平房实验室</a:t>
                      </a:r>
                    </a:p>
                  </a:txBody>
                  <a:tcP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24D8CA06-C142-4BD3-6DA6-40193A09A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39834" y="1543620"/>
            <a:ext cx="3166126" cy="2573384"/>
          </a:xfrm>
          <a:prstGeom prst="rect">
            <a:avLst/>
          </a:prstGeom>
        </p:spPr>
      </p:pic>
      <p:pic>
        <p:nvPicPr>
          <p:cNvPr id="6" name="图片 5">
            <a:extLst>
              <a:ext uri="{FF2B5EF4-FFF2-40B4-BE49-F238E27FC236}">
                <a16:creationId xmlns:a16="http://schemas.microsoft.com/office/drawing/2014/main" id="{F3AC47FA-AE99-891B-FD62-87B699274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458" y="1247248"/>
            <a:ext cx="2045063" cy="1533798"/>
          </a:xfrm>
          <a:prstGeom prst="rect">
            <a:avLst/>
          </a:prstGeom>
        </p:spPr>
      </p:pic>
      <p:pic>
        <p:nvPicPr>
          <p:cNvPr id="8" name="图片 7">
            <a:extLst>
              <a:ext uri="{FF2B5EF4-FFF2-40B4-BE49-F238E27FC236}">
                <a16:creationId xmlns:a16="http://schemas.microsoft.com/office/drawing/2014/main" id="{420EBCA1-8408-9147-952B-D024CB2EE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458" y="2879577"/>
            <a:ext cx="2045063" cy="1533798"/>
          </a:xfrm>
          <a:prstGeom prst="rect">
            <a:avLst/>
          </a:prstGeom>
        </p:spPr>
      </p:pic>
    </p:spTree>
    <p:extLst>
      <p:ext uri="{BB962C8B-B14F-4D97-AF65-F5344CB8AC3E}">
        <p14:creationId xmlns:p14="http://schemas.microsoft.com/office/powerpoint/2010/main" val="2114441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13</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SOFC</a:t>
            </a:r>
            <a:r>
              <a:rPr lang="zh-CN" altLang="en-US" sz="2400" b="1" dirty="0">
                <a:solidFill>
                  <a:srgbClr val="C00000"/>
                </a:solidFill>
                <a:latin typeface="微软雅黑" panose="020B0503020204020204" pitchFamily="34" charset="-122"/>
                <a:ea typeface="微软雅黑" panose="020B0503020204020204" pitchFamily="34" charset="-122"/>
              </a:rPr>
              <a:t>单电池测试系统</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55330F6D-8990-9F39-7F59-7F19A3DD6C65}"/>
              </a:ext>
            </a:extLst>
          </p:cNvPr>
          <p:cNvGraphicFramePr>
            <a:graphicFrameLocks noGrp="1"/>
          </p:cNvGraphicFramePr>
          <p:nvPr>
            <p:extLst>
              <p:ext uri="{D42A27DB-BD31-4B8C-83A1-F6EECF244321}">
                <p14:modId xmlns:p14="http://schemas.microsoft.com/office/powerpoint/2010/main" val="3269791178"/>
              </p:ext>
            </p:extLst>
          </p:nvPr>
        </p:nvGraphicFramePr>
        <p:xfrm>
          <a:off x="4823460" y="906950"/>
          <a:ext cx="3917340" cy="3863658"/>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2584800">
                  <a:extLst>
                    <a:ext uri="{9D8B030D-6E8A-4147-A177-3AD203B41FA5}">
                      <a16:colId xmlns:a16="http://schemas.microsoft.com/office/drawing/2014/main" val="1826847282"/>
                    </a:ext>
                  </a:extLst>
                </a:gridCol>
              </a:tblGrid>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H</a:t>
                      </a:r>
                      <a:r>
                        <a:rPr lang="en-US" altLang="zh-CN" sz="900" baseline="0" dirty="0">
                          <a:latin typeface="Arial" panose="020B0604020202020204" pitchFamily="34" charset="0"/>
                          <a:ea typeface="黑体" panose="02010609060101010101" pitchFamily="49" charset="-122"/>
                        </a:rPr>
                        <a:t>2</a:t>
                      </a:r>
                      <a:r>
                        <a:rPr lang="en-US" altLang="zh-CN" sz="1200" baseline="0" dirty="0">
                          <a:latin typeface="Arial" panose="020B0604020202020204" pitchFamily="34" charset="0"/>
                          <a:ea typeface="黑体" panose="02010609060101010101" pitchFamily="49" charset="-122"/>
                        </a:rPr>
                        <a:t>-Bank</a:t>
                      </a:r>
                      <a:r>
                        <a:rPr lang="zh-CN" altLang="en-US" sz="1200" baseline="0" dirty="0">
                          <a:latin typeface="Arial" panose="020B0604020202020204" pitchFamily="34" charset="0"/>
                          <a:ea typeface="黑体" panose="02010609060101010101" pitchFamily="49" charset="-122"/>
                        </a:rPr>
                        <a:t>氢邦</a:t>
                      </a:r>
                    </a:p>
                  </a:txBody>
                  <a:tcPr/>
                </a:tc>
                <a:extLst>
                  <a:ext uri="{0D108BD9-81ED-4DB2-BD59-A6C34878D82A}">
                    <a16:rowId xmlns:a16="http://schemas.microsoft.com/office/drawing/2014/main" val="2140144083"/>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SOFC-HB-A-002</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2022</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3</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2</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正常，运转</a:t>
                      </a:r>
                    </a:p>
                  </a:txBody>
                  <a:tcPr/>
                </a:tc>
                <a:extLst>
                  <a:ext uri="{0D108BD9-81ED-4DB2-BD59-A6C34878D82A}">
                    <a16:rowId xmlns:a16="http://schemas.microsoft.com/office/drawing/2014/main" val="1932703922"/>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设备功能及用途</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000" baseline="0" dirty="0">
                          <a:latin typeface="Arial" panose="020B0604020202020204" pitchFamily="34" charset="0"/>
                          <a:ea typeface="黑体" panose="02010609060101010101" pitchFamily="49" charset="-122"/>
                        </a:rPr>
                        <a:t>开展固体氧化物燃料单电池放电、电解性能测试</a:t>
                      </a:r>
                    </a:p>
                  </a:txBody>
                  <a:tcPr/>
                </a:tc>
                <a:extLst>
                  <a:ext uri="{0D108BD9-81ED-4DB2-BD59-A6C34878D82A}">
                    <a16:rowId xmlns:a16="http://schemas.microsoft.com/office/drawing/2014/main" val="2068452615"/>
                  </a:ext>
                </a:extLst>
              </a:tr>
              <a:tr h="268054">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50000"/>
                        </a:lnSpc>
                      </a:pPr>
                      <a:r>
                        <a:rPr lang="zh-CN" altLang="en-US" sz="700" baseline="0" dirty="0">
                          <a:latin typeface="Arial" panose="020B0604020202020204" pitchFamily="34" charset="0"/>
                          <a:ea typeface="黑体" panose="02010609060101010101" pitchFamily="49" charset="-122"/>
                        </a:rPr>
                        <a:t>①气源压力：</a:t>
                      </a:r>
                      <a:r>
                        <a:rPr lang="en-US" altLang="zh-CN" sz="700" baseline="0" dirty="0">
                          <a:latin typeface="Arial" panose="020B0604020202020204" pitchFamily="34" charset="0"/>
                          <a:ea typeface="黑体" panose="02010609060101010101" pitchFamily="49" charset="-122"/>
                        </a:rPr>
                        <a:t>0.2-0.3Mpa</a:t>
                      </a:r>
                      <a:r>
                        <a:rPr lang="zh-CN" altLang="en-US" sz="700" baseline="0" dirty="0">
                          <a:latin typeface="Arial" panose="020B0604020202020204" pitchFamily="34" charset="0"/>
                          <a:ea typeface="黑体" panose="02010609060101010101" pitchFamily="49" charset="-122"/>
                        </a:rPr>
                        <a:t>；②工作介质：空气、</a:t>
                      </a:r>
                      <a:r>
                        <a:rPr lang="en-US" altLang="zh-CN" sz="700" baseline="0" dirty="0">
                          <a:latin typeface="Arial" panose="020B0604020202020204" pitchFamily="34" charset="0"/>
                          <a:ea typeface="黑体" panose="02010609060101010101" pitchFamily="49" charset="-122"/>
                        </a:rPr>
                        <a:t>H2</a:t>
                      </a:r>
                      <a:r>
                        <a:rPr lang="zh-CN" altLang="en-US" sz="700" baseline="0" dirty="0">
                          <a:latin typeface="Arial" panose="020B0604020202020204" pitchFamily="34" charset="0"/>
                          <a:ea typeface="黑体" panose="02010609060101010101" pitchFamily="49" charset="-122"/>
                        </a:rPr>
                        <a:t>、</a:t>
                      </a:r>
                      <a:r>
                        <a:rPr lang="en-US" altLang="zh-CN" sz="700" baseline="0" dirty="0">
                          <a:latin typeface="Arial" panose="020B0604020202020204" pitchFamily="34" charset="0"/>
                          <a:ea typeface="黑体" panose="02010609060101010101" pitchFamily="49" charset="-122"/>
                        </a:rPr>
                        <a:t>N2</a:t>
                      </a:r>
                      <a:r>
                        <a:rPr lang="zh-CN" altLang="en-US" sz="700" baseline="0" dirty="0">
                          <a:latin typeface="Arial" panose="020B0604020202020204" pitchFamily="34" charset="0"/>
                          <a:ea typeface="黑体" panose="02010609060101010101" pitchFamily="49" charset="-122"/>
                        </a:rPr>
                        <a:t>、</a:t>
                      </a:r>
                      <a:r>
                        <a:rPr lang="en-US" altLang="zh-CN" sz="700" baseline="0" dirty="0">
                          <a:latin typeface="Arial" panose="020B0604020202020204" pitchFamily="34" charset="0"/>
                          <a:ea typeface="黑体" panose="02010609060101010101" pitchFamily="49" charset="-122"/>
                        </a:rPr>
                        <a:t>CO2</a:t>
                      </a:r>
                      <a:r>
                        <a:rPr lang="zh-CN" altLang="en-US" sz="700" baseline="0" dirty="0">
                          <a:latin typeface="Arial" panose="020B0604020202020204" pitchFamily="34" charset="0"/>
                          <a:ea typeface="黑体" panose="02010609060101010101" pitchFamily="49" charset="-122"/>
                        </a:rPr>
                        <a:t>；③设备工作电压：</a:t>
                      </a:r>
                      <a:r>
                        <a:rPr lang="en-US" altLang="zh-CN" sz="700" baseline="0" dirty="0">
                          <a:latin typeface="Arial" panose="020B0604020202020204" pitchFamily="34" charset="0"/>
                          <a:ea typeface="黑体" panose="02010609060101010101" pitchFamily="49" charset="-122"/>
                        </a:rPr>
                        <a:t>220V</a:t>
                      </a:r>
                      <a:r>
                        <a:rPr lang="zh-CN" altLang="en-US" sz="700" baseline="0" dirty="0">
                          <a:latin typeface="Arial" panose="020B0604020202020204" pitchFamily="34" charset="0"/>
                          <a:ea typeface="黑体" panose="02010609060101010101" pitchFamily="49" charset="-122"/>
                        </a:rPr>
                        <a:t>；④使用环节：无明火、通风、常温常压、无震动、无灰尘；⑤蒸气发生器使用温度范围：气化温度</a:t>
                      </a:r>
                      <a:r>
                        <a:rPr lang="en-US" altLang="zh-CN" sz="700" baseline="0" dirty="0">
                          <a:latin typeface="Arial" panose="020B0604020202020204" pitchFamily="34" charset="0"/>
                          <a:ea typeface="黑体" panose="02010609060101010101" pitchFamily="49" charset="-122"/>
                        </a:rPr>
                        <a:t>135</a:t>
                      </a:r>
                      <a:r>
                        <a:rPr lang="zh-CN" altLang="en-US" sz="700" baseline="0" dirty="0">
                          <a:latin typeface="Arial" panose="020B0604020202020204" pitchFamily="34" charset="0"/>
                          <a:ea typeface="黑体" panose="02010609060101010101" pitchFamily="49" charset="-122"/>
                        </a:rPr>
                        <a:t>℃；伴热带使用温度范围：伴热温度</a:t>
                      </a:r>
                      <a:r>
                        <a:rPr lang="en-US" altLang="zh-CN" sz="700" baseline="0" dirty="0">
                          <a:latin typeface="Arial" panose="020B0604020202020204" pitchFamily="34" charset="0"/>
                          <a:ea typeface="黑体" panose="02010609060101010101" pitchFamily="49" charset="-122"/>
                        </a:rPr>
                        <a:t>140</a:t>
                      </a:r>
                      <a:r>
                        <a:rPr lang="zh-CN" altLang="en-US" sz="700" baseline="0" dirty="0">
                          <a:latin typeface="Arial" panose="020B0604020202020204" pitchFamily="34" charset="0"/>
                          <a:ea typeface="黑体" panose="02010609060101010101" pitchFamily="49" charset="-122"/>
                        </a:rPr>
                        <a:t>℃；⑥电炉使用温度范围：</a:t>
                      </a:r>
                      <a:r>
                        <a:rPr lang="en-US" altLang="zh-CN" sz="700" baseline="0" dirty="0">
                          <a:latin typeface="Arial" panose="020B0604020202020204" pitchFamily="34" charset="0"/>
                          <a:ea typeface="黑体" panose="02010609060101010101" pitchFamily="49" charset="-122"/>
                        </a:rPr>
                        <a:t>0-1000</a:t>
                      </a:r>
                      <a:r>
                        <a:rPr lang="zh-CN" altLang="en-US" sz="700" baseline="0" dirty="0">
                          <a:latin typeface="Arial" panose="020B0604020202020204" pitchFamily="34" charset="0"/>
                          <a:ea typeface="黑体" panose="02010609060101010101" pitchFamily="49" charset="-122"/>
                        </a:rPr>
                        <a:t>℃</a:t>
                      </a:r>
                    </a:p>
                  </a:txBody>
                  <a:tcPr/>
                </a:tc>
                <a:extLst>
                  <a:ext uri="{0D108BD9-81ED-4DB2-BD59-A6C34878D82A}">
                    <a16:rowId xmlns:a16="http://schemas.microsoft.com/office/drawing/2014/main" val="927390836"/>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tc>
                <a:tc>
                  <a:txBody>
                    <a:bodyPr/>
                    <a:lstStyle/>
                    <a:p>
                      <a:pPr>
                        <a:lnSpc>
                          <a:spcPct val="100000"/>
                        </a:lnSpc>
                      </a:pPr>
                      <a:r>
                        <a:rPr lang="zh-CN" altLang="en-US" sz="900" baseline="0" dirty="0">
                          <a:latin typeface="Arial" panose="020B0604020202020204" pitchFamily="34" charset="0"/>
                          <a:ea typeface="黑体" panose="02010609060101010101" pitchFamily="49" charset="-122"/>
                        </a:rPr>
                        <a:t>平板式夹具</a:t>
                      </a:r>
                      <a:r>
                        <a:rPr lang="en-US" altLang="zh-CN" sz="900" baseline="0" dirty="0">
                          <a:latin typeface="Arial" panose="020B0604020202020204" pitchFamily="34" charset="0"/>
                          <a:ea typeface="黑体" panose="02010609060101010101" pitchFamily="49" charset="-122"/>
                        </a:rPr>
                        <a:t>10X10cm</a:t>
                      </a:r>
                      <a:r>
                        <a:rPr lang="zh-CN" altLang="en-US" sz="900" baseline="0" dirty="0">
                          <a:latin typeface="Arial" panose="020B0604020202020204" pitchFamily="34" charset="0"/>
                          <a:ea typeface="黑体" panose="02010609060101010101" pitchFamily="49" charset="-122"/>
                        </a:rPr>
                        <a:t>、平板式夹具</a:t>
                      </a:r>
                      <a:r>
                        <a:rPr lang="en-US" altLang="zh-CN" sz="900" baseline="0" dirty="0">
                          <a:latin typeface="Arial" panose="020B0604020202020204" pitchFamily="34" charset="0"/>
                          <a:ea typeface="黑体" panose="02010609060101010101" pitchFamily="49" charset="-122"/>
                        </a:rPr>
                        <a:t>12X12cm</a:t>
                      </a:r>
                      <a:r>
                        <a:rPr lang="zh-CN" altLang="en-US" sz="900" baseline="0" dirty="0">
                          <a:latin typeface="Arial" panose="020B0604020202020204" pitchFamily="34" charset="0"/>
                          <a:ea typeface="黑体" panose="02010609060101010101" pitchFamily="49" charset="-122"/>
                        </a:rPr>
                        <a:t>、平管式夹具</a:t>
                      </a:r>
                    </a:p>
                  </a:txBody>
                  <a:tcPr/>
                </a:tc>
                <a:extLst>
                  <a:ext uri="{0D108BD9-81ED-4DB2-BD59-A6C34878D82A}">
                    <a16:rowId xmlns:a16="http://schemas.microsoft.com/office/drawing/2014/main" val="25361658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050" baseline="0" dirty="0">
                          <a:latin typeface="Arial" panose="020B0604020202020204" pitchFamily="34" charset="0"/>
                          <a:ea typeface="黑体" panose="02010609060101010101" pitchFamily="49" charset="-122"/>
                        </a:rPr>
                        <a:t>固体氧化物燃料电池技术开发</a:t>
                      </a:r>
                    </a:p>
                  </a:txBody>
                  <a:tcPr anchor="ctr"/>
                </a:tc>
                <a:extLst>
                  <a:ext uri="{0D108BD9-81ED-4DB2-BD59-A6C34878D82A}">
                    <a16:rowId xmlns:a16="http://schemas.microsoft.com/office/drawing/2014/main" val="1740165783"/>
                  </a:ext>
                </a:extLst>
              </a:tr>
              <a:tr h="370840">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廊坊平房实验室</a:t>
                      </a:r>
                    </a:p>
                  </a:txBody>
                  <a:tcP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47148589-50C4-4B80-2595-7BCBBB08F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07011" y="1385602"/>
            <a:ext cx="3829215" cy="2871911"/>
          </a:xfrm>
          <a:prstGeom prst="rect">
            <a:avLst/>
          </a:prstGeom>
        </p:spPr>
      </p:pic>
      <p:pic>
        <p:nvPicPr>
          <p:cNvPr id="7" name="图片 6">
            <a:extLst>
              <a:ext uri="{FF2B5EF4-FFF2-40B4-BE49-F238E27FC236}">
                <a16:creationId xmlns:a16="http://schemas.microsoft.com/office/drawing/2014/main" id="{73C95386-9AC9-84FE-E6BD-E0CEA6A9B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74343" y="3112528"/>
            <a:ext cx="1855585" cy="1391689"/>
          </a:xfrm>
          <a:prstGeom prst="rect">
            <a:avLst/>
          </a:prstGeom>
        </p:spPr>
      </p:pic>
      <p:pic>
        <p:nvPicPr>
          <p:cNvPr id="9" name="图片 8">
            <a:extLst>
              <a:ext uri="{FF2B5EF4-FFF2-40B4-BE49-F238E27FC236}">
                <a16:creationId xmlns:a16="http://schemas.microsoft.com/office/drawing/2014/main" id="{4DAFCE5C-B3ED-6C0F-A435-EF843EFC9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74343" y="1138897"/>
            <a:ext cx="1855585" cy="1391689"/>
          </a:xfrm>
          <a:prstGeom prst="rect">
            <a:avLst/>
          </a:prstGeom>
        </p:spPr>
      </p:pic>
    </p:spTree>
    <p:extLst>
      <p:ext uri="{BB962C8B-B14F-4D97-AF65-F5344CB8AC3E}">
        <p14:creationId xmlns:p14="http://schemas.microsoft.com/office/powerpoint/2010/main" val="1597033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14</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SOFC</a:t>
            </a:r>
            <a:r>
              <a:rPr lang="zh-CN" altLang="en-US" sz="2400" b="1" dirty="0">
                <a:solidFill>
                  <a:srgbClr val="C00000"/>
                </a:solidFill>
                <a:latin typeface="微软雅黑" panose="020B0503020204020204" pitchFamily="34" charset="-122"/>
                <a:ea typeface="微软雅黑" panose="020B0503020204020204" pitchFamily="34" charset="-122"/>
              </a:rPr>
              <a:t>电堆测试系统</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9" name="Rectangle 2">
            <a:extLst>
              <a:ext uri="{FF2B5EF4-FFF2-40B4-BE49-F238E27FC236}">
                <a16:creationId xmlns:a16="http://schemas.microsoft.com/office/drawing/2014/main" id="{C1A4FE83-97F7-3C6E-F827-87EFCAFEEE94}"/>
              </a:ext>
            </a:extLst>
          </p:cNvPr>
          <p:cNvSpPr>
            <a:spLocks noChangeArrowheads="1"/>
          </p:cNvSpPr>
          <p:nvPr/>
        </p:nvSpPr>
        <p:spPr bwMode="auto">
          <a:xfrm>
            <a:off x="-1" y="1885780"/>
            <a:ext cx="72299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9CACB00B-74AA-3FCA-77D9-EAE79BEF2124}"/>
              </a:ext>
            </a:extLst>
          </p:cNvPr>
          <p:cNvGraphicFramePr>
            <a:graphicFrameLocks noGrp="1"/>
          </p:cNvGraphicFramePr>
          <p:nvPr>
            <p:extLst>
              <p:ext uri="{D42A27DB-BD31-4B8C-83A1-F6EECF244321}">
                <p14:modId xmlns:p14="http://schemas.microsoft.com/office/powerpoint/2010/main" val="936485092"/>
              </p:ext>
            </p:extLst>
          </p:nvPr>
        </p:nvGraphicFramePr>
        <p:xfrm>
          <a:off x="4823460" y="906950"/>
          <a:ext cx="3917340" cy="3577465"/>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2584800">
                  <a:extLst>
                    <a:ext uri="{9D8B030D-6E8A-4147-A177-3AD203B41FA5}">
                      <a16:colId xmlns:a16="http://schemas.microsoft.com/office/drawing/2014/main" val="1826847282"/>
                    </a:ext>
                  </a:extLst>
                </a:gridCol>
              </a:tblGrid>
              <a:tr h="279503">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SOFCMAN</a:t>
                      </a:r>
                      <a:r>
                        <a:rPr lang="zh-CN" altLang="en-US" sz="1200" baseline="0" dirty="0">
                          <a:latin typeface="Arial" panose="020B0604020202020204" pitchFamily="34" charset="0"/>
                          <a:ea typeface="黑体" panose="02010609060101010101" pitchFamily="49" charset="-122"/>
                        </a:rPr>
                        <a:t>索福人</a:t>
                      </a:r>
                    </a:p>
                  </a:txBody>
                  <a:tcPr/>
                </a:tc>
                <a:extLst>
                  <a:ext uri="{0D108BD9-81ED-4DB2-BD59-A6C34878D82A}">
                    <a16:rowId xmlns:a16="http://schemas.microsoft.com/office/drawing/2014/main" val="2140144083"/>
                  </a:ext>
                </a:extLst>
              </a:tr>
              <a:tr h="296862">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1kW SOFC/SOEC </a:t>
                      </a:r>
                      <a:r>
                        <a:rPr lang="zh-CN" altLang="en-US" sz="1200" baseline="0" dirty="0">
                          <a:latin typeface="Arial" panose="020B0604020202020204" pitchFamily="34" charset="0"/>
                          <a:ea typeface="黑体" panose="02010609060101010101" pitchFamily="49" charset="-122"/>
                        </a:rPr>
                        <a:t>一体化测试系统</a:t>
                      </a:r>
                    </a:p>
                  </a:txBody>
                  <a:tcPr/>
                </a:tc>
                <a:extLst>
                  <a:ext uri="{0D108BD9-81ED-4DB2-BD59-A6C34878D82A}">
                    <a16:rowId xmlns:a16="http://schemas.microsoft.com/office/drawing/2014/main" val="3547999647"/>
                  </a:ext>
                </a:extLst>
              </a:tr>
              <a:tr h="306664">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2021</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12</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15</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278681">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zh-CN" altLang="en-US" sz="1000" baseline="0" dirty="0">
                          <a:latin typeface="Arial" panose="020B0604020202020204" pitchFamily="34" charset="0"/>
                          <a:ea typeface="黑体" panose="02010609060101010101" pitchFamily="49" charset="-122"/>
                        </a:rPr>
                        <a:t>固体氧化物燃料电池电堆放电、电解性能测试</a:t>
                      </a:r>
                    </a:p>
                  </a:txBody>
                  <a:tcPr/>
                </a:tc>
                <a:extLst>
                  <a:ext uri="{0D108BD9-81ED-4DB2-BD59-A6C34878D82A}">
                    <a16:rowId xmlns:a16="http://schemas.microsoft.com/office/drawing/2014/main" val="2068452615"/>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700" baseline="0" dirty="0">
                          <a:latin typeface="Arial" panose="020B0604020202020204" pitchFamily="34" charset="0"/>
                          <a:ea typeface="黑体" panose="02010609060101010101" pitchFamily="49" charset="-122"/>
                        </a:rPr>
                        <a:t>①气源压力：</a:t>
                      </a:r>
                      <a:r>
                        <a:rPr lang="en-US" altLang="zh-CN" sz="700" baseline="0" dirty="0">
                          <a:latin typeface="Arial" panose="020B0604020202020204" pitchFamily="34" charset="0"/>
                          <a:ea typeface="黑体" panose="02010609060101010101" pitchFamily="49" charset="-122"/>
                        </a:rPr>
                        <a:t>0-0.6MPa</a:t>
                      </a:r>
                      <a:r>
                        <a:rPr lang="zh-CN" altLang="en-US" sz="700" baseline="0" dirty="0">
                          <a:latin typeface="Arial" panose="020B0604020202020204" pitchFamily="34" charset="0"/>
                          <a:ea typeface="黑体" panose="02010609060101010101" pitchFamily="49" charset="-122"/>
                        </a:rPr>
                        <a:t>；②工作介质：氢气、甲烷、空气；③气体处理：蒸气重装，自动热重装；④电气效率（电堆直流输出）：</a:t>
                      </a:r>
                      <a:r>
                        <a:rPr lang="en-US" altLang="zh-CN" sz="700" baseline="0" dirty="0">
                          <a:latin typeface="Arial" panose="020B0604020202020204" pitchFamily="34" charset="0"/>
                          <a:ea typeface="黑体" panose="02010609060101010101" pitchFamily="49" charset="-122"/>
                        </a:rPr>
                        <a:t>40-70%el_LHV</a:t>
                      </a:r>
                      <a:r>
                        <a:rPr lang="zh-CN" altLang="en-US" sz="700" baseline="0" dirty="0">
                          <a:latin typeface="Arial" panose="020B0604020202020204" pitchFamily="34" charset="0"/>
                          <a:ea typeface="黑体" panose="02010609060101010101" pitchFamily="49" charset="-122"/>
                        </a:rPr>
                        <a:t>；⑤功率输出：根据要求提供直流输出（电子负载）、交流输出（逆变器）；⑥电堆衰减率：≤</a:t>
                      </a:r>
                      <a:r>
                        <a:rPr lang="en-US" altLang="zh-CN" sz="700" baseline="0" dirty="0">
                          <a:latin typeface="Arial" panose="020B0604020202020204" pitchFamily="34" charset="0"/>
                          <a:ea typeface="黑体" panose="02010609060101010101" pitchFamily="49" charset="-122"/>
                        </a:rPr>
                        <a:t>1%1000h</a:t>
                      </a:r>
                      <a:r>
                        <a:rPr lang="zh-CN" altLang="en-US" sz="700" baseline="0" dirty="0">
                          <a:latin typeface="Arial" panose="020B0604020202020204" pitchFamily="34" charset="0"/>
                          <a:ea typeface="黑体" panose="02010609060101010101" pitchFamily="49" charset="-122"/>
                        </a:rPr>
                        <a:t>，</a:t>
                      </a:r>
                      <a:r>
                        <a:rPr lang="en-US" altLang="zh-CN" sz="700" baseline="0" dirty="0">
                          <a:latin typeface="Arial" panose="020B0604020202020204" pitchFamily="34" charset="0"/>
                          <a:ea typeface="黑体" panose="02010609060101010101" pitchFamily="49" charset="-122"/>
                        </a:rPr>
                        <a:t>750</a:t>
                      </a:r>
                      <a:r>
                        <a:rPr lang="zh-CN" altLang="en-US" sz="700" baseline="0" dirty="0">
                          <a:latin typeface="Arial" panose="020B0604020202020204" pitchFamily="34" charset="0"/>
                          <a:ea typeface="黑体" panose="02010609060101010101" pitchFamily="49" charset="-122"/>
                        </a:rPr>
                        <a:t>℃</a:t>
                      </a:r>
                    </a:p>
                  </a:txBody>
                  <a:tcPr/>
                </a:tc>
                <a:extLst>
                  <a:ext uri="{0D108BD9-81ED-4DB2-BD59-A6C34878D82A}">
                    <a16:rowId xmlns:a16="http://schemas.microsoft.com/office/drawing/2014/main" val="927390836"/>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tc>
                <a:tc>
                  <a:txBody>
                    <a:bodyPr/>
                    <a:lstStyle/>
                    <a:p>
                      <a:pPr>
                        <a:lnSpc>
                          <a:spcPct val="100000"/>
                        </a:lnSpc>
                      </a:pPr>
                      <a:r>
                        <a:rPr lang="zh-CN" altLang="en-US" sz="900" baseline="0" dirty="0">
                          <a:latin typeface="Arial" panose="020B0604020202020204" pitchFamily="34" charset="0"/>
                          <a:ea typeface="黑体" panose="02010609060101010101" pitchFamily="49" charset="-122"/>
                        </a:rPr>
                        <a:t>控制机柜、重整机柜、电堆热区、冷凝机柜</a:t>
                      </a:r>
                    </a:p>
                  </a:txBody>
                  <a:tcPr anchor="ctr"/>
                </a:tc>
                <a:extLst>
                  <a:ext uri="{0D108BD9-81ED-4DB2-BD59-A6C34878D82A}">
                    <a16:rowId xmlns:a16="http://schemas.microsoft.com/office/drawing/2014/main" val="25361658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a:lnSpc>
                          <a:spcPct val="100000"/>
                        </a:lnSpc>
                      </a:pPr>
                      <a:r>
                        <a:rPr lang="zh-CN" altLang="en-US" sz="1050" baseline="0" dirty="0">
                          <a:latin typeface="Arial" panose="020B0604020202020204" pitchFamily="34" charset="0"/>
                          <a:ea typeface="黑体" panose="02010609060101010101" pitchFamily="49" charset="-122"/>
                        </a:rPr>
                        <a:t>固体氧化物燃料电池技术开发</a:t>
                      </a:r>
                    </a:p>
                  </a:txBody>
                  <a:tcPr anchor="ctr"/>
                </a:tc>
                <a:extLst>
                  <a:ext uri="{0D108BD9-81ED-4DB2-BD59-A6C34878D82A}">
                    <a16:rowId xmlns:a16="http://schemas.microsoft.com/office/drawing/2014/main" val="1740165783"/>
                  </a:ext>
                </a:extLst>
              </a:tr>
              <a:tr h="370840">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廊坊平房实验室</a:t>
                      </a:r>
                    </a:p>
                  </a:txBody>
                  <a:tcP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75A2B768-805C-4876-05C4-F4DE73B8B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5" y="987213"/>
            <a:ext cx="4681729" cy="3511297"/>
          </a:xfrm>
          <a:prstGeom prst="rect">
            <a:avLst/>
          </a:prstGeom>
        </p:spPr>
      </p:pic>
    </p:spTree>
    <p:extLst>
      <p:ext uri="{BB962C8B-B14F-4D97-AF65-F5344CB8AC3E}">
        <p14:creationId xmlns:p14="http://schemas.microsoft.com/office/powerpoint/2010/main" val="1863782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15</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SOFC</a:t>
            </a:r>
            <a:r>
              <a:rPr lang="zh-CN" altLang="en-US" sz="2400" b="1" dirty="0">
                <a:solidFill>
                  <a:srgbClr val="C00000"/>
                </a:solidFill>
                <a:latin typeface="微软雅黑" panose="020B0503020204020204" pitchFamily="34" charset="-122"/>
                <a:ea typeface="微软雅黑" panose="020B0503020204020204" pitchFamily="34" charset="-122"/>
              </a:rPr>
              <a:t>电堆烧制设备</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9" name="Rectangle 2">
            <a:extLst>
              <a:ext uri="{FF2B5EF4-FFF2-40B4-BE49-F238E27FC236}">
                <a16:creationId xmlns:a16="http://schemas.microsoft.com/office/drawing/2014/main" id="{C1A4FE83-97F7-3C6E-F827-87EFCAFEEE94}"/>
              </a:ext>
            </a:extLst>
          </p:cNvPr>
          <p:cNvSpPr>
            <a:spLocks noChangeArrowheads="1"/>
          </p:cNvSpPr>
          <p:nvPr/>
        </p:nvSpPr>
        <p:spPr bwMode="auto">
          <a:xfrm>
            <a:off x="-1" y="1885780"/>
            <a:ext cx="72299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9CACB00B-74AA-3FCA-77D9-EAE79BEF2124}"/>
              </a:ext>
            </a:extLst>
          </p:cNvPr>
          <p:cNvGraphicFramePr>
            <a:graphicFrameLocks noGrp="1"/>
          </p:cNvGraphicFramePr>
          <p:nvPr>
            <p:extLst>
              <p:ext uri="{D42A27DB-BD31-4B8C-83A1-F6EECF244321}">
                <p14:modId xmlns:p14="http://schemas.microsoft.com/office/powerpoint/2010/main" val="514808016"/>
              </p:ext>
            </p:extLst>
          </p:nvPr>
        </p:nvGraphicFramePr>
        <p:xfrm>
          <a:off x="4041648" y="906950"/>
          <a:ext cx="4699152" cy="4107611"/>
        </p:xfrm>
        <a:graphic>
          <a:graphicData uri="http://schemas.openxmlformats.org/drawingml/2006/table">
            <a:tbl>
              <a:tblPr firstRow="1" bandRow="1"/>
              <a:tblGrid>
                <a:gridCol w="1598485">
                  <a:extLst>
                    <a:ext uri="{9D8B030D-6E8A-4147-A177-3AD203B41FA5}">
                      <a16:colId xmlns:a16="http://schemas.microsoft.com/office/drawing/2014/main" val="2551849075"/>
                    </a:ext>
                  </a:extLst>
                </a:gridCol>
                <a:gridCol w="3100667">
                  <a:extLst>
                    <a:ext uri="{9D8B030D-6E8A-4147-A177-3AD203B41FA5}">
                      <a16:colId xmlns:a16="http://schemas.microsoft.com/office/drawing/2014/main" val="1826847282"/>
                    </a:ext>
                  </a:extLst>
                </a:gridCol>
              </a:tblGrid>
              <a:tr h="413497">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设备品牌</a:t>
                      </a:r>
                    </a:p>
                  </a:txBody>
                  <a:tcPr anchor="ctr"/>
                </a:tc>
                <a:tc>
                  <a:txBody>
                    <a:bodyPr/>
                    <a:lstStyle/>
                    <a:p>
                      <a:pPr>
                        <a:lnSpc>
                          <a:spcPct val="100000"/>
                        </a:lnSpc>
                      </a:pPr>
                      <a:r>
                        <a:rPr lang="en-US" altLang="zh-CN" sz="1200" baseline="0" dirty="0">
                          <a:latin typeface="Arial" panose="020B0604020202020204" pitchFamily="34" charset="0"/>
                          <a:ea typeface="黑体" panose="02010609060101010101" pitchFamily="49" charset="-122"/>
                        </a:rPr>
                        <a:t>SOFCMAN</a:t>
                      </a:r>
                      <a:r>
                        <a:rPr lang="zh-CN" altLang="en-US" sz="1200" baseline="0" dirty="0">
                          <a:latin typeface="Arial" panose="020B0604020202020204" pitchFamily="34" charset="0"/>
                          <a:ea typeface="黑体" panose="02010609060101010101" pitchFamily="49" charset="-122"/>
                        </a:rPr>
                        <a:t>索福人</a:t>
                      </a:r>
                    </a:p>
                  </a:txBody>
                  <a:tcPr anchor="ctr"/>
                </a:tc>
                <a:extLst>
                  <a:ext uri="{0D108BD9-81ED-4DB2-BD59-A6C34878D82A}">
                    <a16:rowId xmlns:a16="http://schemas.microsoft.com/office/drawing/2014/main" val="2140144083"/>
                  </a:ext>
                </a:extLst>
              </a:tr>
              <a:tr h="415564">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设备型号</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定制产品</a:t>
                      </a:r>
                    </a:p>
                  </a:txBody>
                  <a:tcPr anchor="ctr"/>
                </a:tc>
                <a:extLst>
                  <a:ext uri="{0D108BD9-81ED-4DB2-BD59-A6C34878D82A}">
                    <a16:rowId xmlns:a16="http://schemas.microsoft.com/office/drawing/2014/main" val="3547999647"/>
                  </a:ext>
                </a:extLst>
              </a:tr>
              <a:tr h="413497">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引进时间</a:t>
                      </a:r>
                    </a:p>
                  </a:txBody>
                  <a:tcPr anchor="ctr"/>
                </a:tc>
                <a:tc>
                  <a:txBody>
                    <a:bodyPr/>
                    <a:lstStyle/>
                    <a:p>
                      <a:pPr>
                        <a:lnSpc>
                          <a:spcPct val="100000"/>
                        </a:lnSpc>
                      </a:pPr>
                      <a:r>
                        <a:rPr lang="en-US" altLang="zh-CN" sz="1200" baseline="0" dirty="0">
                          <a:latin typeface="Arial" panose="020B0604020202020204" pitchFamily="34" charset="0"/>
                          <a:ea typeface="黑体" panose="02010609060101010101" pitchFamily="49" charset="-122"/>
                        </a:rPr>
                        <a:t> 2022</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 7</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 4</a:t>
                      </a:r>
                      <a:r>
                        <a:rPr lang="zh-CN" altLang="en-US" sz="1200" baseline="0" dirty="0">
                          <a:latin typeface="Arial" panose="020B0604020202020204" pitchFamily="34" charset="0"/>
                          <a:ea typeface="黑体" panose="02010609060101010101" pitchFamily="49" charset="-122"/>
                        </a:rPr>
                        <a:t>日</a:t>
                      </a:r>
                    </a:p>
                  </a:txBody>
                  <a:tcPr anchor="ctr"/>
                </a:tc>
                <a:extLst>
                  <a:ext uri="{0D108BD9-81ED-4DB2-BD59-A6C34878D82A}">
                    <a16:rowId xmlns:a16="http://schemas.microsoft.com/office/drawing/2014/main" val="2470313204"/>
                  </a:ext>
                </a:extLst>
              </a:tr>
              <a:tr h="413497">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设备现状</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正常，待机</a:t>
                      </a:r>
                    </a:p>
                  </a:txBody>
                  <a:tcPr anchor="ctr"/>
                </a:tc>
                <a:extLst>
                  <a:ext uri="{0D108BD9-81ED-4DB2-BD59-A6C34878D82A}">
                    <a16:rowId xmlns:a16="http://schemas.microsoft.com/office/drawing/2014/main" val="1932703922"/>
                  </a:ext>
                </a:extLst>
              </a:tr>
              <a:tr h="464299">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100" baseline="0" dirty="0">
                          <a:latin typeface="Arial" panose="020B0604020202020204" pitchFamily="34" charset="0"/>
                          <a:ea typeface="黑体" panose="02010609060101010101" pitchFamily="49" charset="-122"/>
                        </a:rPr>
                        <a:t>自行组装和烧制</a:t>
                      </a:r>
                      <a:r>
                        <a:rPr lang="en-US" altLang="zh-CN" sz="1100" baseline="0" dirty="0">
                          <a:latin typeface="Arial" panose="020B0604020202020204" pitchFamily="34" charset="0"/>
                          <a:ea typeface="黑体" panose="02010609060101010101" pitchFamily="49" charset="-122"/>
                        </a:rPr>
                        <a:t>SOFC</a:t>
                      </a:r>
                      <a:r>
                        <a:rPr lang="zh-CN" altLang="en-US" sz="1100" baseline="0" dirty="0">
                          <a:latin typeface="Arial" panose="020B0604020202020204" pitchFamily="34" charset="0"/>
                          <a:ea typeface="黑体" panose="02010609060101010101" pitchFamily="49" charset="-122"/>
                        </a:rPr>
                        <a:t>电堆</a:t>
                      </a:r>
                    </a:p>
                  </a:txBody>
                  <a:tcPr anchor="ctr"/>
                </a:tc>
                <a:extLst>
                  <a:ext uri="{0D108BD9-81ED-4DB2-BD59-A6C34878D82A}">
                    <a16:rowId xmlns:a16="http://schemas.microsoft.com/office/drawing/2014/main" val="2068452615"/>
                  </a:ext>
                </a:extLst>
              </a:tr>
              <a:tr h="572423">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1100" baseline="0" dirty="0">
                          <a:latin typeface="Arial" panose="020B0604020202020204" pitchFamily="34" charset="0"/>
                          <a:ea typeface="黑体" panose="02010609060101010101" pitchFamily="49" charset="-122"/>
                        </a:rPr>
                        <a:t>①适用于</a:t>
                      </a:r>
                      <a:r>
                        <a:rPr lang="en-US" altLang="zh-CN" sz="1100" baseline="0" dirty="0">
                          <a:latin typeface="Arial" panose="020B0604020202020204" pitchFamily="34" charset="0"/>
                          <a:ea typeface="黑体" panose="02010609060101010101" pitchFamily="49" charset="-122"/>
                        </a:rPr>
                        <a:t>10×10cm</a:t>
                      </a:r>
                      <a:r>
                        <a:rPr lang="en-US" altLang="zh-CN" sz="1100" baseline="30000" dirty="0">
                          <a:latin typeface="Arial" panose="020B0604020202020204" pitchFamily="34" charset="0"/>
                          <a:ea typeface="黑体" panose="02010609060101010101" pitchFamily="49" charset="-122"/>
                        </a:rPr>
                        <a:t>2</a:t>
                      </a:r>
                      <a:r>
                        <a:rPr lang="zh-CN" altLang="en-US" sz="1100" baseline="0" dirty="0">
                          <a:latin typeface="Arial" panose="020B0604020202020204" pitchFamily="34" charset="0"/>
                          <a:ea typeface="黑体" panose="02010609060101010101" pitchFamily="49" charset="-122"/>
                        </a:rPr>
                        <a:t>平板式</a:t>
                      </a:r>
                      <a:r>
                        <a:rPr lang="en-US" altLang="zh-CN" sz="1100" baseline="0" dirty="0">
                          <a:latin typeface="Arial" panose="020B0604020202020204" pitchFamily="34" charset="0"/>
                          <a:ea typeface="黑体" panose="02010609060101010101" pitchFamily="49" charset="-122"/>
                        </a:rPr>
                        <a:t>SOFC</a:t>
                      </a:r>
                      <a:r>
                        <a:rPr lang="zh-CN" altLang="en-US" sz="1100" baseline="0" dirty="0">
                          <a:latin typeface="Arial" panose="020B0604020202020204" pitchFamily="34" charset="0"/>
                          <a:ea typeface="黑体" panose="02010609060101010101" pitchFamily="49" charset="-122"/>
                        </a:rPr>
                        <a:t>电堆；②最大加压重量</a:t>
                      </a:r>
                      <a:r>
                        <a:rPr lang="en-US" altLang="zh-CN" sz="1100" baseline="0" dirty="0">
                          <a:latin typeface="Arial" panose="020B0604020202020204" pitchFamily="34" charset="0"/>
                          <a:ea typeface="黑体" panose="02010609060101010101" pitchFamily="49" charset="-122"/>
                        </a:rPr>
                        <a:t>1T</a:t>
                      </a:r>
                      <a:r>
                        <a:rPr lang="zh-CN" altLang="en-US" sz="1100" baseline="0" dirty="0">
                          <a:latin typeface="Arial" panose="020B0604020202020204" pitchFamily="34" charset="0"/>
                          <a:ea typeface="黑体" panose="02010609060101010101" pitchFamily="49" charset="-122"/>
                        </a:rPr>
                        <a:t>；③电炉最高温度</a:t>
                      </a:r>
                      <a:r>
                        <a:rPr lang="en-US" altLang="zh-CN" sz="1100" baseline="0" dirty="0">
                          <a:latin typeface="Arial" panose="020B0604020202020204" pitchFamily="34" charset="0"/>
                          <a:ea typeface="黑体" panose="02010609060101010101" pitchFamily="49" charset="-122"/>
                        </a:rPr>
                        <a:t>1000</a:t>
                      </a:r>
                      <a:r>
                        <a:rPr lang="zh-CN" altLang="en-US" sz="1100" baseline="0" dirty="0">
                          <a:latin typeface="Arial" panose="020B0604020202020204" pitchFamily="34" charset="0"/>
                          <a:ea typeface="黑体" panose="02010609060101010101" pitchFamily="49" charset="-122"/>
                        </a:rPr>
                        <a:t>℃；④系统接入电压</a:t>
                      </a:r>
                      <a:r>
                        <a:rPr lang="en-US" altLang="zh-CN" sz="1100" baseline="0" dirty="0">
                          <a:latin typeface="Arial" panose="020B0604020202020204" pitchFamily="34" charset="0"/>
                          <a:ea typeface="黑体" panose="02010609060101010101" pitchFamily="49" charset="-122"/>
                        </a:rPr>
                        <a:t>AC200V</a:t>
                      </a:r>
                      <a:r>
                        <a:rPr lang="zh-CN" altLang="en-US" sz="1100" baseline="0" dirty="0">
                          <a:latin typeface="Arial" panose="020B0604020202020204" pitchFamily="34" charset="0"/>
                          <a:ea typeface="黑体" panose="02010609060101010101" pitchFamily="49" charset="-122"/>
                        </a:rPr>
                        <a:t>；⑤额定功率</a:t>
                      </a:r>
                      <a:r>
                        <a:rPr lang="en-US" altLang="zh-CN" sz="1100" baseline="0" dirty="0">
                          <a:latin typeface="Arial" panose="020B0604020202020204" pitchFamily="34" charset="0"/>
                          <a:ea typeface="黑体" panose="02010609060101010101" pitchFamily="49" charset="-122"/>
                        </a:rPr>
                        <a:t>2.5kW</a:t>
                      </a:r>
                      <a:endParaRPr lang="zh-CN" altLang="en-US" sz="1100" baseline="0" dirty="0">
                        <a:latin typeface="Arial" panose="020B0604020202020204" pitchFamily="34" charset="0"/>
                        <a:ea typeface="黑体" panose="02010609060101010101" pitchFamily="49" charset="-122"/>
                      </a:endParaRPr>
                    </a:p>
                  </a:txBody>
                  <a:tcPr anchor="ctr"/>
                </a:tc>
                <a:extLst>
                  <a:ext uri="{0D108BD9-81ED-4DB2-BD59-A6C34878D82A}">
                    <a16:rowId xmlns:a16="http://schemas.microsoft.com/office/drawing/2014/main" val="927390836"/>
                  </a:ext>
                </a:extLst>
              </a:tr>
              <a:tr h="464299">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关键配件</a:t>
                      </a:r>
                    </a:p>
                  </a:txBody>
                  <a:tcPr anchor="ctr"/>
                </a:tc>
                <a:tc>
                  <a:txBody>
                    <a:bodyPr/>
                    <a:lstStyle/>
                    <a:p>
                      <a:pPr>
                        <a:lnSpc>
                          <a:spcPct val="100000"/>
                        </a:lnSpc>
                      </a:pPr>
                      <a:r>
                        <a:rPr lang="zh-CN" altLang="en-US" sz="1100" baseline="0" dirty="0">
                          <a:latin typeface="Arial" panose="020B0604020202020204" pitchFamily="34" charset="0"/>
                          <a:ea typeface="黑体" panose="02010609060101010101" pitchFamily="49" charset="-122"/>
                        </a:rPr>
                        <a:t>陶瓷块、陶瓷杆、电堆固定装置</a:t>
                      </a:r>
                    </a:p>
                  </a:txBody>
                  <a:tcPr anchor="ctr"/>
                </a:tc>
                <a:extLst>
                  <a:ext uri="{0D108BD9-81ED-4DB2-BD59-A6C34878D82A}">
                    <a16:rowId xmlns:a16="http://schemas.microsoft.com/office/drawing/2014/main" val="2536165804"/>
                  </a:ext>
                </a:extLst>
              </a:tr>
              <a:tr h="464299">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支撑课题及研究方向</a:t>
                      </a:r>
                    </a:p>
                  </a:txBody>
                  <a:tcPr anchor="ctr"/>
                </a:tc>
                <a:tc>
                  <a:txBody>
                    <a:bodyPr/>
                    <a:lstStyle/>
                    <a:p>
                      <a:pPr>
                        <a:lnSpc>
                          <a:spcPct val="100000"/>
                        </a:lnSpc>
                      </a:pPr>
                      <a:r>
                        <a:rPr lang="zh-CN" altLang="en-US" sz="1050" baseline="0" dirty="0">
                          <a:latin typeface="Arial" panose="020B0604020202020204" pitchFamily="34" charset="0"/>
                          <a:ea typeface="黑体" panose="02010609060101010101" pitchFamily="49" charset="-122"/>
                        </a:rPr>
                        <a:t>固体氧化物燃料电池技术开发</a:t>
                      </a:r>
                    </a:p>
                  </a:txBody>
                  <a:tcPr anchor="ctr"/>
                </a:tc>
                <a:extLst>
                  <a:ext uri="{0D108BD9-81ED-4DB2-BD59-A6C34878D82A}">
                    <a16:rowId xmlns:a16="http://schemas.microsoft.com/office/drawing/2014/main" val="1740165783"/>
                  </a:ext>
                </a:extLst>
              </a:tr>
              <a:tr h="464299">
                <a:tc>
                  <a:txBody>
                    <a:bodyPr/>
                    <a:lstStyle/>
                    <a:p>
                      <a:pPr marL="0" algn="ctr" defTabSz="685800" rtl="0" eaLnBrk="1" latinLnBrk="0" hangingPunct="1">
                        <a:lnSpc>
                          <a:spcPct val="10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廊坊平房实验室</a:t>
                      </a:r>
                    </a:p>
                  </a:txBody>
                  <a:tcPr anchor="ct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028AC3F9-52E2-3FF1-A2AE-C0D8C267A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17644" y="1138411"/>
            <a:ext cx="2676748" cy="2007561"/>
          </a:xfrm>
          <a:prstGeom prst="rect">
            <a:avLst/>
          </a:prstGeom>
        </p:spPr>
      </p:pic>
      <p:pic>
        <p:nvPicPr>
          <p:cNvPr id="7" name="图片 6">
            <a:extLst>
              <a:ext uri="{FF2B5EF4-FFF2-40B4-BE49-F238E27FC236}">
                <a16:creationId xmlns:a16="http://schemas.microsoft.com/office/drawing/2014/main" id="{A14592F2-6378-76D8-525B-28938FEB4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236" y="3533509"/>
            <a:ext cx="2007561" cy="1505670"/>
          </a:xfrm>
          <a:prstGeom prst="rect">
            <a:avLst/>
          </a:prstGeom>
        </p:spPr>
      </p:pic>
    </p:spTree>
    <p:extLst>
      <p:ext uri="{BB962C8B-B14F-4D97-AF65-F5344CB8AC3E}">
        <p14:creationId xmlns:p14="http://schemas.microsoft.com/office/powerpoint/2010/main" val="42450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16</a:t>
            </a:r>
            <a:r>
              <a:rPr lang="zh-CN" altLang="en-US" sz="2400" b="1" dirty="0">
                <a:solidFill>
                  <a:srgbClr val="C00000"/>
                </a:solidFill>
                <a:latin typeface="微软雅黑" panose="020B0503020204020204" pitchFamily="34" charset="-122"/>
                <a:ea typeface="微软雅黑" panose="020B0503020204020204" pitchFamily="34" charset="-122"/>
              </a:rPr>
              <a:t>、喷砂机</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9" name="Rectangle 2">
            <a:extLst>
              <a:ext uri="{FF2B5EF4-FFF2-40B4-BE49-F238E27FC236}">
                <a16:creationId xmlns:a16="http://schemas.microsoft.com/office/drawing/2014/main" id="{C1A4FE83-97F7-3C6E-F827-87EFCAFEEE94}"/>
              </a:ext>
            </a:extLst>
          </p:cNvPr>
          <p:cNvSpPr>
            <a:spLocks noChangeArrowheads="1"/>
          </p:cNvSpPr>
          <p:nvPr/>
        </p:nvSpPr>
        <p:spPr bwMode="auto">
          <a:xfrm>
            <a:off x="-1" y="1885780"/>
            <a:ext cx="72299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9CACB00B-74AA-3FCA-77D9-EAE79BEF2124}"/>
              </a:ext>
            </a:extLst>
          </p:cNvPr>
          <p:cNvGraphicFramePr>
            <a:graphicFrameLocks noGrp="1"/>
          </p:cNvGraphicFramePr>
          <p:nvPr>
            <p:extLst>
              <p:ext uri="{D42A27DB-BD31-4B8C-83A1-F6EECF244321}">
                <p14:modId xmlns:p14="http://schemas.microsoft.com/office/powerpoint/2010/main" val="3899515900"/>
              </p:ext>
            </p:extLst>
          </p:nvPr>
        </p:nvGraphicFramePr>
        <p:xfrm>
          <a:off x="4659632" y="906950"/>
          <a:ext cx="4081168" cy="3258144"/>
        </p:xfrm>
        <a:graphic>
          <a:graphicData uri="http://schemas.openxmlformats.org/drawingml/2006/table">
            <a:tbl>
              <a:tblPr firstRow="1" bandRow="1"/>
              <a:tblGrid>
                <a:gridCol w="1388268">
                  <a:extLst>
                    <a:ext uri="{9D8B030D-6E8A-4147-A177-3AD203B41FA5}">
                      <a16:colId xmlns:a16="http://schemas.microsoft.com/office/drawing/2014/main" val="2551849075"/>
                    </a:ext>
                  </a:extLst>
                </a:gridCol>
                <a:gridCol w="2692900">
                  <a:extLst>
                    <a:ext uri="{9D8B030D-6E8A-4147-A177-3AD203B41FA5}">
                      <a16:colId xmlns:a16="http://schemas.microsoft.com/office/drawing/2014/main" val="1826847282"/>
                    </a:ext>
                  </a:extLst>
                </a:gridCol>
              </a:tblGrid>
              <a:tr h="307322">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设备品牌</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慕乐</a:t>
                      </a:r>
                    </a:p>
                  </a:txBody>
                  <a:tcPr anchor="ctr"/>
                </a:tc>
                <a:extLst>
                  <a:ext uri="{0D108BD9-81ED-4DB2-BD59-A6C34878D82A}">
                    <a16:rowId xmlns:a16="http://schemas.microsoft.com/office/drawing/2014/main" val="2140144083"/>
                  </a:ext>
                </a:extLst>
              </a:tr>
              <a:tr h="314107">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设备型号</a:t>
                      </a:r>
                    </a:p>
                  </a:txBody>
                  <a:tcPr anchor="ctr"/>
                </a:tc>
                <a:tc>
                  <a:txBody>
                    <a:bodyPr/>
                    <a:lstStyle/>
                    <a:p>
                      <a:pPr>
                        <a:lnSpc>
                          <a:spcPct val="100000"/>
                        </a:lnSpc>
                      </a:pPr>
                      <a:r>
                        <a:rPr lang="en-US" altLang="zh-CN" sz="1200" baseline="0" dirty="0">
                          <a:latin typeface="Arial" panose="020B0604020202020204" pitchFamily="34" charset="0"/>
                          <a:ea typeface="黑体" panose="02010609060101010101" pitchFamily="49" charset="-122"/>
                        </a:rPr>
                        <a:t>9060</a:t>
                      </a:r>
                      <a:r>
                        <a:rPr lang="zh-CN" altLang="en-US" sz="1200" baseline="0" dirty="0">
                          <a:latin typeface="Arial" panose="020B0604020202020204" pitchFamily="34" charset="0"/>
                          <a:ea typeface="黑体" panose="02010609060101010101" pitchFamily="49" charset="-122"/>
                        </a:rPr>
                        <a:t>型</a:t>
                      </a:r>
                    </a:p>
                  </a:txBody>
                  <a:tcPr anchor="ctr"/>
                </a:tc>
                <a:extLst>
                  <a:ext uri="{0D108BD9-81ED-4DB2-BD59-A6C34878D82A}">
                    <a16:rowId xmlns:a16="http://schemas.microsoft.com/office/drawing/2014/main" val="3547999647"/>
                  </a:ext>
                </a:extLst>
              </a:tr>
              <a:tr h="324478">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引进时间</a:t>
                      </a:r>
                    </a:p>
                  </a:txBody>
                  <a:tcPr anchor="ctr"/>
                </a:tc>
                <a:tc>
                  <a:txBody>
                    <a:bodyPr/>
                    <a:lstStyle/>
                    <a:p>
                      <a:pPr>
                        <a:lnSpc>
                          <a:spcPct val="100000"/>
                        </a:lnSpc>
                      </a:pPr>
                      <a:r>
                        <a:rPr lang="en-US" altLang="zh-CN" sz="1200" baseline="0" dirty="0">
                          <a:latin typeface="Arial" panose="020B0604020202020204" pitchFamily="34" charset="0"/>
                          <a:ea typeface="黑体" panose="02010609060101010101" pitchFamily="49" charset="-122"/>
                        </a:rPr>
                        <a:t>2022</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12</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15</a:t>
                      </a:r>
                      <a:r>
                        <a:rPr lang="zh-CN" altLang="en-US" sz="1200" baseline="0" dirty="0">
                          <a:latin typeface="Arial" panose="020B0604020202020204" pitchFamily="34" charset="0"/>
                          <a:ea typeface="黑体" panose="02010609060101010101" pitchFamily="49" charset="-122"/>
                        </a:rPr>
                        <a:t>日</a:t>
                      </a:r>
                    </a:p>
                  </a:txBody>
                  <a:tcPr anchor="ctr"/>
                </a:tc>
                <a:extLst>
                  <a:ext uri="{0D108BD9-81ED-4DB2-BD59-A6C34878D82A}">
                    <a16:rowId xmlns:a16="http://schemas.microsoft.com/office/drawing/2014/main" val="2470313204"/>
                  </a:ext>
                </a:extLst>
              </a:tr>
              <a:tr h="307322">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设备现状</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正常，待机</a:t>
                      </a:r>
                    </a:p>
                  </a:txBody>
                  <a:tcPr anchor="ctr"/>
                </a:tc>
                <a:extLst>
                  <a:ext uri="{0D108BD9-81ED-4DB2-BD59-A6C34878D82A}">
                    <a16:rowId xmlns:a16="http://schemas.microsoft.com/office/drawing/2014/main" val="1932703922"/>
                  </a:ext>
                </a:extLst>
              </a:tr>
              <a:tr h="435383">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050" kern="1200" baseline="0" dirty="0">
                          <a:solidFill>
                            <a:schemeClr val="tx1"/>
                          </a:solidFill>
                          <a:latin typeface="Arial" panose="020B0604020202020204" pitchFamily="34" charset="0"/>
                          <a:ea typeface="黑体" panose="02010609060101010101" pitchFamily="49" charset="-122"/>
                          <a:cs typeface="+mn-cs"/>
                        </a:rPr>
                        <a:t>用于清洁、去污、除锈、打磨、表面处理和涂装等工业生产领域</a:t>
                      </a:r>
                    </a:p>
                  </a:txBody>
                  <a:tcPr anchor="ctr"/>
                </a:tc>
                <a:extLst>
                  <a:ext uri="{0D108BD9-81ED-4DB2-BD59-A6C34878D82A}">
                    <a16:rowId xmlns:a16="http://schemas.microsoft.com/office/drawing/2014/main" val="2068452615"/>
                  </a:ext>
                </a:extLst>
              </a:tr>
              <a:tr h="392383">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900" baseline="0" dirty="0">
                          <a:latin typeface="Arial" panose="020B0604020202020204" pitchFamily="34" charset="0"/>
                          <a:ea typeface="黑体" panose="02010609060101010101" pitchFamily="49" charset="-122"/>
                        </a:rPr>
                        <a:t>①侧开门；②电压</a:t>
                      </a:r>
                      <a:r>
                        <a:rPr lang="en-US" altLang="zh-CN" sz="900" baseline="0" dirty="0">
                          <a:latin typeface="Arial" panose="020B0604020202020204" pitchFamily="34" charset="0"/>
                          <a:ea typeface="黑体" panose="02010609060101010101" pitchFamily="49" charset="-122"/>
                        </a:rPr>
                        <a:t>220V</a:t>
                      </a:r>
                      <a:endParaRPr lang="zh-CN" altLang="en-US" sz="900" baseline="0" dirty="0">
                        <a:latin typeface="Arial" panose="020B0604020202020204" pitchFamily="34" charset="0"/>
                        <a:ea typeface="黑体" panose="02010609060101010101" pitchFamily="49" charset="-122"/>
                      </a:endParaRPr>
                    </a:p>
                  </a:txBody>
                  <a:tcPr anchor="ctr"/>
                </a:tc>
                <a:extLst>
                  <a:ext uri="{0D108BD9-81ED-4DB2-BD59-A6C34878D82A}">
                    <a16:rowId xmlns:a16="http://schemas.microsoft.com/office/drawing/2014/main" val="927390836"/>
                  </a:ext>
                </a:extLst>
              </a:tr>
              <a:tr h="392383">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关键配件</a:t>
                      </a:r>
                    </a:p>
                  </a:txBody>
                  <a:tcPr anchor="ctr"/>
                </a:tc>
                <a:tc>
                  <a:txBody>
                    <a:bodyPr/>
                    <a:lstStyle/>
                    <a:p>
                      <a:pPr>
                        <a:lnSpc>
                          <a:spcPct val="100000"/>
                        </a:lnSpc>
                      </a:pPr>
                      <a:r>
                        <a:rPr lang="zh-CN" altLang="en-US" sz="1100" baseline="0" dirty="0">
                          <a:latin typeface="Arial" panose="020B0604020202020204" pitchFamily="34" charset="0"/>
                          <a:ea typeface="黑体" panose="02010609060101010101" pitchFamily="49" charset="-122"/>
                        </a:rPr>
                        <a:t>空压机</a:t>
                      </a:r>
                    </a:p>
                  </a:txBody>
                  <a:tcPr anchor="ctr"/>
                </a:tc>
                <a:extLst>
                  <a:ext uri="{0D108BD9-81ED-4DB2-BD59-A6C34878D82A}">
                    <a16:rowId xmlns:a16="http://schemas.microsoft.com/office/drawing/2014/main" val="2536165804"/>
                  </a:ext>
                </a:extLst>
              </a:tr>
              <a:tr h="392383">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支撑课题及研究方向</a:t>
                      </a:r>
                    </a:p>
                  </a:txBody>
                  <a:tcPr anchor="ctr"/>
                </a:tc>
                <a:tc>
                  <a:txBody>
                    <a:bodyPr/>
                    <a:lstStyle/>
                    <a:p>
                      <a:pPr>
                        <a:lnSpc>
                          <a:spcPct val="100000"/>
                        </a:lnSpc>
                      </a:pPr>
                      <a:r>
                        <a:rPr lang="zh-CN" altLang="en-US" sz="1050" baseline="0" dirty="0">
                          <a:latin typeface="Arial" panose="020B0604020202020204" pitchFamily="34" charset="0"/>
                          <a:ea typeface="黑体" panose="02010609060101010101" pitchFamily="49" charset="-122"/>
                        </a:rPr>
                        <a:t>固体氧化物燃料电池技术开发</a:t>
                      </a:r>
                    </a:p>
                  </a:txBody>
                  <a:tcPr anchor="ctr"/>
                </a:tc>
                <a:extLst>
                  <a:ext uri="{0D108BD9-81ED-4DB2-BD59-A6C34878D82A}">
                    <a16:rowId xmlns:a16="http://schemas.microsoft.com/office/drawing/2014/main" val="1740165783"/>
                  </a:ext>
                </a:extLst>
              </a:tr>
              <a:tr h="392383">
                <a:tc>
                  <a:txBody>
                    <a:bodyPr/>
                    <a:lstStyle/>
                    <a:p>
                      <a:pPr marL="0" algn="ctr" defTabSz="685800" rtl="0" eaLnBrk="1" latinLnBrk="0" hangingPunct="1">
                        <a:lnSpc>
                          <a:spcPct val="10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廊坊平房实验室</a:t>
                      </a:r>
                    </a:p>
                  </a:txBody>
                  <a:tcPr anchor="ct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DFB7D64D-1069-869C-B3A4-AF501D091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64" y="862740"/>
            <a:ext cx="4403136" cy="3302352"/>
          </a:xfrm>
          <a:prstGeom prst="rect">
            <a:avLst/>
          </a:prstGeom>
        </p:spPr>
      </p:pic>
    </p:spTree>
    <p:extLst>
      <p:ext uri="{BB962C8B-B14F-4D97-AF65-F5344CB8AC3E}">
        <p14:creationId xmlns:p14="http://schemas.microsoft.com/office/powerpoint/2010/main" val="3749972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2</a:t>
            </a:r>
            <a:r>
              <a:rPr lang="zh-CN" altLang="en-US" sz="2400" b="1" dirty="0">
                <a:solidFill>
                  <a:srgbClr val="C00000"/>
                </a:solidFill>
                <a:latin typeface="微软雅黑" panose="020B0503020204020204" pitchFamily="34" charset="-122"/>
                <a:ea typeface="微软雅黑" panose="020B0503020204020204" pitchFamily="34" charset="-122"/>
              </a:rPr>
              <a:t>、比表面与孔径分析仪</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B1EB2886-1CE0-BF85-9AEB-322BBBC3AC1E}"/>
              </a:ext>
            </a:extLst>
          </p:cNvPr>
          <p:cNvGraphicFramePr>
            <a:graphicFrameLocks noGrp="1"/>
          </p:cNvGraphicFramePr>
          <p:nvPr>
            <p:extLst>
              <p:ext uri="{D42A27DB-BD31-4B8C-83A1-F6EECF244321}">
                <p14:modId xmlns:p14="http://schemas.microsoft.com/office/powerpoint/2010/main" val="766543171"/>
              </p:ext>
            </p:extLst>
          </p:nvPr>
        </p:nvGraphicFramePr>
        <p:xfrm>
          <a:off x="4317138" y="826209"/>
          <a:ext cx="4721064" cy="4238422"/>
        </p:xfrm>
        <a:graphic>
          <a:graphicData uri="http://schemas.openxmlformats.org/drawingml/2006/table">
            <a:tbl>
              <a:tblPr firstRow="1" bandRow="1"/>
              <a:tblGrid>
                <a:gridCol w="1358188">
                  <a:extLst>
                    <a:ext uri="{9D8B030D-6E8A-4147-A177-3AD203B41FA5}">
                      <a16:colId xmlns:a16="http://schemas.microsoft.com/office/drawing/2014/main" val="2551849075"/>
                    </a:ext>
                  </a:extLst>
                </a:gridCol>
                <a:gridCol w="3362876">
                  <a:extLst>
                    <a:ext uri="{9D8B030D-6E8A-4147-A177-3AD203B41FA5}">
                      <a16:colId xmlns:a16="http://schemas.microsoft.com/office/drawing/2014/main" val="1826847282"/>
                    </a:ext>
                  </a:extLst>
                </a:gridCol>
              </a:tblGrid>
              <a:tr h="428975">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美国麦克</a:t>
                      </a:r>
                    </a:p>
                  </a:txBody>
                  <a:tcPr anchor="ctr"/>
                </a:tc>
                <a:extLst>
                  <a:ext uri="{0D108BD9-81ED-4DB2-BD59-A6C34878D82A}">
                    <a16:rowId xmlns:a16="http://schemas.microsoft.com/office/drawing/2014/main" val="2140144083"/>
                  </a:ext>
                </a:extLst>
              </a:tr>
              <a:tr h="428975">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nchor="ct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ASAP2460</a:t>
                      </a:r>
                      <a:r>
                        <a:rPr lang="zh-CN" altLang="en-US" sz="1200" baseline="0" dirty="0">
                          <a:latin typeface="Arial" panose="020B0604020202020204" pitchFamily="34" charset="0"/>
                          <a:ea typeface="黑体" panose="02010609060101010101" pitchFamily="49" charset="-122"/>
                        </a:rPr>
                        <a:t>，两站微孔分析</a:t>
                      </a:r>
                    </a:p>
                  </a:txBody>
                  <a:tcPr anchor="ctr"/>
                </a:tc>
                <a:extLst>
                  <a:ext uri="{0D108BD9-81ED-4DB2-BD59-A6C34878D82A}">
                    <a16:rowId xmlns:a16="http://schemas.microsoft.com/office/drawing/2014/main" val="3547999647"/>
                  </a:ext>
                </a:extLst>
              </a:tr>
              <a:tr h="428975">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nchor="ct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2019</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12</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19</a:t>
                      </a:r>
                      <a:r>
                        <a:rPr lang="zh-CN" altLang="en-US" sz="1200" baseline="0" dirty="0">
                          <a:latin typeface="Arial" panose="020B0604020202020204" pitchFamily="34" charset="0"/>
                          <a:ea typeface="黑体" panose="02010609060101010101" pitchFamily="49" charset="-122"/>
                        </a:rPr>
                        <a:t>日</a:t>
                      </a:r>
                    </a:p>
                  </a:txBody>
                  <a:tcPr anchor="ctr"/>
                </a:tc>
                <a:extLst>
                  <a:ext uri="{0D108BD9-81ED-4DB2-BD59-A6C34878D82A}">
                    <a16:rowId xmlns:a16="http://schemas.microsoft.com/office/drawing/2014/main" val="2470313204"/>
                  </a:ext>
                </a:extLst>
              </a:tr>
              <a:tr h="428975">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nchor="ctr"/>
                </a:tc>
                <a:extLst>
                  <a:ext uri="{0D108BD9-81ED-4DB2-BD59-A6C34878D82A}">
                    <a16:rowId xmlns:a16="http://schemas.microsoft.com/office/drawing/2014/main" val="1932703922"/>
                  </a:ext>
                </a:extLst>
              </a:tr>
              <a:tr h="458357">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a:lnSpc>
                          <a:spcPct val="100000"/>
                        </a:lnSpc>
                      </a:pPr>
                      <a:r>
                        <a:rPr lang="zh-CN" altLang="en-US" sz="1000" baseline="0" dirty="0">
                          <a:latin typeface="Arial" panose="020B0604020202020204" pitchFamily="34" charset="0"/>
                          <a:ea typeface="黑体" panose="02010609060101010101" pitchFamily="49" charset="-122"/>
                        </a:rPr>
                        <a:t>对材料、岩石等样品进行表面积和孔径（孔隙率）测定</a:t>
                      </a:r>
                    </a:p>
                  </a:txBody>
                  <a:tcPr anchor="ctr"/>
                </a:tc>
                <a:extLst>
                  <a:ext uri="{0D108BD9-81ED-4DB2-BD59-A6C34878D82A}">
                    <a16:rowId xmlns:a16="http://schemas.microsoft.com/office/drawing/2014/main" val="2068452615"/>
                  </a:ext>
                </a:extLst>
              </a:tr>
              <a:tr h="722793">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900" baseline="0" dirty="0">
                          <a:latin typeface="黑体" panose="02010609060101010101" pitchFamily="49" charset="-122"/>
                          <a:ea typeface="黑体" panose="02010609060101010101" pitchFamily="49" charset="-122"/>
                        </a:rPr>
                        <a:t>①压力测量分辨率：</a:t>
                      </a:r>
                      <a:r>
                        <a:rPr lang="en-US" altLang="zh-CN" sz="900" baseline="0" dirty="0">
                          <a:latin typeface="黑体" panose="02010609060101010101" pitchFamily="49" charset="-122"/>
                          <a:ea typeface="黑体" panose="02010609060101010101" pitchFamily="49" charset="-122"/>
                        </a:rPr>
                        <a:t>1000 torr </a:t>
                      </a:r>
                      <a:r>
                        <a:rPr lang="zh-CN" altLang="en-US" sz="900" baseline="0" dirty="0">
                          <a:latin typeface="黑体" panose="02010609060101010101" pitchFamily="49" charset="-122"/>
                          <a:ea typeface="黑体" panose="02010609060101010101" pitchFamily="49" charset="-122"/>
                        </a:rPr>
                        <a:t>压力传感器：</a:t>
                      </a:r>
                      <a:r>
                        <a:rPr lang="en-US" altLang="zh-CN" sz="900" baseline="0" dirty="0">
                          <a:latin typeface="黑体" panose="02010609060101010101" pitchFamily="49" charset="-122"/>
                          <a:ea typeface="黑体" panose="02010609060101010101" pitchFamily="49" charset="-122"/>
                        </a:rPr>
                        <a:t>0.001mm Hg</a:t>
                      </a:r>
                      <a:r>
                        <a:rPr lang="zh-CN" altLang="en-US" sz="900" baseline="0" dirty="0">
                          <a:latin typeface="黑体" panose="02010609060101010101" pitchFamily="49" charset="-122"/>
                          <a:ea typeface="黑体" panose="02010609060101010101" pitchFamily="49" charset="-122"/>
                        </a:rPr>
                        <a:t>、</a:t>
                      </a:r>
                      <a:r>
                        <a:rPr lang="en-US" altLang="zh-CN" sz="900" baseline="0" dirty="0">
                          <a:latin typeface="黑体" panose="02010609060101010101" pitchFamily="49" charset="-122"/>
                          <a:ea typeface="黑体" panose="02010609060101010101" pitchFamily="49" charset="-122"/>
                        </a:rPr>
                        <a:t>10 torr </a:t>
                      </a:r>
                      <a:r>
                        <a:rPr lang="zh-CN" altLang="en-US" sz="900" baseline="0" dirty="0">
                          <a:latin typeface="黑体" panose="02010609060101010101" pitchFamily="49" charset="-122"/>
                          <a:ea typeface="黑体" panose="02010609060101010101" pitchFamily="49" charset="-122"/>
                        </a:rPr>
                        <a:t>压力传感器：</a:t>
                      </a:r>
                      <a:r>
                        <a:rPr lang="en-US" altLang="zh-CN" sz="900" baseline="0" dirty="0">
                          <a:latin typeface="黑体" panose="02010609060101010101" pitchFamily="49" charset="-122"/>
                          <a:ea typeface="黑体" panose="02010609060101010101" pitchFamily="49" charset="-122"/>
                        </a:rPr>
                        <a:t>0.00001mm Hg</a:t>
                      </a:r>
                      <a:r>
                        <a:rPr lang="zh-CN" altLang="en-US" sz="900" baseline="0" dirty="0">
                          <a:latin typeface="黑体" panose="02010609060101010101" pitchFamily="49" charset="-122"/>
                          <a:ea typeface="黑体" panose="02010609060101010101" pitchFamily="49" charset="-122"/>
                        </a:rPr>
                        <a:t>、</a:t>
                      </a:r>
                      <a:r>
                        <a:rPr lang="en-US" altLang="zh-CN" sz="900" baseline="0" dirty="0">
                          <a:latin typeface="黑体" panose="02010609060101010101" pitchFamily="49" charset="-122"/>
                          <a:ea typeface="黑体" panose="02010609060101010101" pitchFamily="49" charset="-122"/>
                        </a:rPr>
                        <a:t>1 torr </a:t>
                      </a:r>
                      <a:r>
                        <a:rPr lang="zh-CN" altLang="en-US" sz="900" baseline="0" dirty="0">
                          <a:latin typeface="黑体" panose="02010609060101010101" pitchFamily="49" charset="-122"/>
                          <a:ea typeface="黑体" panose="02010609060101010101" pitchFamily="49" charset="-122"/>
                        </a:rPr>
                        <a:t>压力传感器：</a:t>
                      </a:r>
                      <a:r>
                        <a:rPr lang="en-US" altLang="zh-CN" sz="900" baseline="0" dirty="0">
                          <a:latin typeface="黑体" panose="02010609060101010101" pitchFamily="49" charset="-122"/>
                          <a:ea typeface="黑体" panose="02010609060101010101" pitchFamily="49" charset="-122"/>
                        </a:rPr>
                        <a:t>0.000001mm Hg</a:t>
                      </a:r>
                      <a:r>
                        <a:rPr lang="zh-CN" altLang="en-US" sz="900" baseline="0" dirty="0">
                          <a:latin typeface="黑体" panose="02010609060101010101" pitchFamily="49" charset="-122"/>
                          <a:ea typeface="黑体" panose="02010609060101010101" pitchFamily="49" charset="-122"/>
                        </a:rPr>
                        <a:t>；②比表面积测定范围：</a:t>
                      </a:r>
                      <a:r>
                        <a:rPr lang="en-US" altLang="zh-CN" sz="900" baseline="0" dirty="0">
                          <a:latin typeface="黑体" panose="02010609060101010101" pitchFamily="49" charset="-122"/>
                          <a:ea typeface="黑体" panose="02010609060101010101" pitchFamily="49" charset="-122"/>
                        </a:rPr>
                        <a:t>0.0005m</a:t>
                      </a:r>
                      <a:r>
                        <a:rPr lang="en-US" altLang="zh-CN" sz="900" baseline="30000" dirty="0">
                          <a:latin typeface="黑体" panose="02010609060101010101" pitchFamily="49" charset="-122"/>
                          <a:ea typeface="黑体" panose="02010609060101010101" pitchFamily="49" charset="-122"/>
                        </a:rPr>
                        <a:t>2</a:t>
                      </a:r>
                      <a:r>
                        <a:rPr lang="en-US" altLang="zh-CN" sz="900" baseline="0" dirty="0">
                          <a:latin typeface="黑体" panose="02010609060101010101" pitchFamily="49" charset="-122"/>
                          <a:ea typeface="黑体" panose="02010609060101010101" pitchFamily="49" charset="-122"/>
                        </a:rPr>
                        <a:t>/g</a:t>
                      </a:r>
                      <a:r>
                        <a:rPr lang="zh-CN" altLang="en-US" sz="900" baseline="0" dirty="0">
                          <a:latin typeface="黑体" panose="02010609060101010101" pitchFamily="49" charset="-122"/>
                          <a:ea typeface="黑体" panose="02010609060101010101" pitchFamily="49" charset="-122"/>
                        </a:rPr>
                        <a:t>至无上限；③孔径范围：</a:t>
                      </a:r>
                      <a:r>
                        <a:rPr lang="en-US" altLang="zh-CN" sz="900" baseline="0" dirty="0">
                          <a:latin typeface="黑体" panose="02010609060101010101" pitchFamily="49" charset="-122"/>
                          <a:ea typeface="黑体" panose="02010609060101010101" pitchFamily="49" charset="-122"/>
                        </a:rPr>
                        <a:t>3.5 to &gt;5000A/0.35 to &gt;500nm,</a:t>
                      </a:r>
                      <a:r>
                        <a:rPr lang="zh-CN" altLang="en-US" sz="900" baseline="0" dirty="0">
                          <a:latin typeface="黑体" panose="02010609060101010101" pitchFamily="49" charset="-122"/>
                          <a:ea typeface="黑体" panose="02010609060101010101" pitchFamily="49" charset="-122"/>
                        </a:rPr>
                        <a:t>可检测</a:t>
                      </a:r>
                      <a:r>
                        <a:rPr lang="en-US" altLang="zh-CN" sz="900" baseline="0" dirty="0">
                          <a:latin typeface="黑体" panose="02010609060101010101" pitchFamily="49" charset="-122"/>
                          <a:ea typeface="黑体" panose="02010609060101010101" pitchFamily="49" charset="-122"/>
                        </a:rPr>
                        <a:t>0.0001cc/g</a:t>
                      </a:r>
                      <a:r>
                        <a:rPr lang="zh-CN" altLang="en-US" sz="900" baseline="0" dirty="0">
                          <a:latin typeface="黑体" panose="02010609060101010101" pitchFamily="49" charset="-122"/>
                          <a:ea typeface="黑体" panose="02010609060101010101" pitchFamily="49" charset="-122"/>
                        </a:rPr>
                        <a:t>；④分子泵真空度：</a:t>
                      </a:r>
                      <a:r>
                        <a:rPr lang="en-US" altLang="zh-CN" sz="900" baseline="0" dirty="0">
                          <a:latin typeface="黑体" panose="02010609060101010101" pitchFamily="49" charset="-122"/>
                          <a:ea typeface="黑体" panose="02010609060101010101" pitchFamily="49" charset="-122"/>
                        </a:rPr>
                        <a:t>1X10</a:t>
                      </a:r>
                      <a:r>
                        <a:rPr lang="en-US" altLang="zh-CN" sz="900" baseline="30000" dirty="0">
                          <a:latin typeface="黑体" panose="02010609060101010101" pitchFamily="49" charset="-122"/>
                          <a:ea typeface="黑体" panose="02010609060101010101" pitchFamily="49" charset="-122"/>
                        </a:rPr>
                        <a:t>-10</a:t>
                      </a:r>
                      <a:r>
                        <a:rPr lang="en-US" altLang="zh-CN" sz="900" baseline="0" dirty="0">
                          <a:latin typeface="黑体" panose="02010609060101010101" pitchFamily="49" charset="-122"/>
                          <a:ea typeface="黑体" panose="02010609060101010101" pitchFamily="49" charset="-122"/>
                        </a:rPr>
                        <a:t>mmHg</a:t>
                      </a:r>
                      <a:r>
                        <a:rPr lang="zh-CN" altLang="en-US" sz="900" baseline="0" dirty="0">
                          <a:latin typeface="黑体" panose="02010609060101010101" pitchFamily="49" charset="-122"/>
                          <a:ea typeface="黑体" panose="02010609060101010101" pitchFamily="49" charset="-122"/>
                        </a:rPr>
                        <a:t>；</a:t>
                      </a:r>
                    </a:p>
                  </a:txBody>
                  <a:tcPr anchor="ctr"/>
                </a:tc>
                <a:extLst>
                  <a:ext uri="{0D108BD9-81ED-4DB2-BD59-A6C34878D82A}">
                    <a16:rowId xmlns:a16="http://schemas.microsoft.com/office/drawing/2014/main" val="927390836"/>
                  </a:ext>
                </a:extLst>
              </a:tr>
              <a:tr h="428975">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nchor="ctr"/>
                </a:tc>
                <a:tc>
                  <a:txBody>
                    <a:bodyPr/>
                    <a:lstStyle/>
                    <a:p>
                      <a:pPr>
                        <a:lnSpc>
                          <a:spcPct val="100000"/>
                        </a:lnSpc>
                      </a:pPr>
                      <a:r>
                        <a:rPr lang="zh-CN" altLang="en-US" sz="900" baseline="0" dirty="0">
                          <a:latin typeface="Arial" panose="020B0604020202020204" pitchFamily="34" charset="0"/>
                          <a:ea typeface="黑体" panose="02010609060101010101" pitchFamily="49" charset="-122"/>
                        </a:rPr>
                        <a:t>样品脱气仪 </a:t>
                      </a:r>
                      <a:r>
                        <a:rPr lang="en-US" altLang="zh-CN" sz="900" baseline="0" dirty="0">
                          <a:latin typeface="Arial" panose="020B0604020202020204" pitchFamily="34" charset="0"/>
                          <a:ea typeface="黑体" panose="02010609060101010101" pitchFamily="49" charset="-122"/>
                        </a:rPr>
                        <a:t>TJDS-B-6</a:t>
                      </a:r>
                      <a:r>
                        <a:rPr lang="zh-CN" altLang="en-US" sz="900" baseline="0" dirty="0">
                          <a:latin typeface="Arial" panose="020B0604020202020204" pitchFamily="34" charset="0"/>
                          <a:ea typeface="黑体" panose="02010609060101010101" pitchFamily="49" charset="-122"/>
                        </a:rPr>
                        <a:t>、 循环水浴机、分子泵</a:t>
                      </a:r>
                    </a:p>
                  </a:txBody>
                  <a:tcPr anchor="ctr"/>
                </a:tc>
                <a:extLst>
                  <a:ext uri="{0D108BD9-81ED-4DB2-BD59-A6C34878D82A}">
                    <a16:rowId xmlns:a16="http://schemas.microsoft.com/office/drawing/2014/main" val="2536165804"/>
                  </a:ext>
                </a:extLst>
              </a:tr>
              <a:tr h="428975">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光催化制氢</a:t>
                      </a:r>
                    </a:p>
                  </a:txBody>
                  <a:tcPr anchor="ctr"/>
                </a:tc>
                <a:extLst>
                  <a:ext uri="{0D108BD9-81ED-4DB2-BD59-A6C34878D82A}">
                    <a16:rowId xmlns:a16="http://schemas.microsoft.com/office/drawing/2014/main" val="1740165783"/>
                  </a:ext>
                </a:extLst>
              </a:tr>
              <a:tr h="428975">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廊坊平房实验室</a:t>
                      </a:r>
                    </a:p>
                  </a:txBody>
                  <a:tcPr anchor="ct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1091927D-CF6B-8567-A296-EF111FDE3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697" y="784799"/>
            <a:ext cx="2827158" cy="2120369"/>
          </a:xfrm>
          <a:prstGeom prst="rect">
            <a:avLst/>
          </a:prstGeom>
        </p:spPr>
      </p:pic>
      <p:pic>
        <p:nvPicPr>
          <p:cNvPr id="7" name="图片 6">
            <a:extLst>
              <a:ext uri="{FF2B5EF4-FFF2-40B4-BE49-F238E27FC236}">
                <a16:creationId xmlns:a16="http://schemas.microsoft.com/office/drawing/2014/main" id="{6B6AFB98-6501-EE54-E21E-97AB991B3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697" y="2963234"/>
            <a:ext cx="2827158" cy="2120369"/>
          </a:xfrm>
          <a:prstGeom prst="rect">
            <a:avLst/>
          </a:prstGeom>
        </p:spPr>
      </p:pic>
    </p:spTree>
    <p:extLst>
      <p:ext uri="{BB962C8B-B14F-4D97-AF65-F5344CB8AC3E}">
        <p14:creationId xmlns:p14="http://schemas.microsoft.com/office/powerpoint/2010/main" val="1439226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3</a:t>
            </a:r>
            <a:r>
              <a:rPr lang="zh-CN" altLang="en-US" sz="2400" b="1" dirty="0">
                <a:solidFill>
                  <a:srgbClr val="C00000"/>
                </a:solidFill>
                <a:latin typeface="微软雅黑" panose="020B0503020204020204" pitchFamily="34" charset="-122"/>
                <a:ea typeface="微软雅黑" panose="020B0503020204020204" pitchFamily="34" charset="-122"/>
              </a:rPr>
              <a:t>、高性能研磨机</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4EC9D1E0-9CD4-6663-5FE8-FF14914DDC1D}"/>
              </a:ext>
            </a:extLst>
          </p:cNvPr>
          <p:cNvGraphicFramePr>
            <a:graphicFrameLocks noGrp="1"/>
          </p:cNvGraphicFramePr>
          <p:nvPr>
            <p:extLst>
              <p:ext uri="{D42A27DB-BD31-4B8C-83A1-F6EECF244321}">
                <p14:modId xmlns:p14="http://schemas.microsoft.com/office/powerpoint/2010/main" val="2895210345"/>
              </p:ext>
            </p:extLst>
          </p:nvPr>
        </p:nvGraphicFramePr>
        <p:xfrm>
          <a:off x="4060203" y="829198"/>
          <a:ext cx="4872200" cy="4087744"/>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3539660">
                  <a:extLst>
                    <a:ext uri="{9D8B030D-6E8A-4147-A177-3AD203B41FA5}">
                      <a16:colId xmlns:a16="http://schemas.microsoft.com/office/drawing/2014/main" val="1826847282"/>
                    </a:ext>
                  </a:extLst>
                </a:gridCol>
              </a:tblGrid>
              <a:tr h="395567">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德国飞驰</a:t>
                      </a:r>
                    </a:p>
                  </a:txBody>
                  <a:tcPr/>
                </a:tc>
                <a:extLst>
                  <a:ext uri="{0D108BD9-81ED-4DB2-BD59-A6C34878D82A}">
                    <a16:rowId xmlns:a16="http://schemas.microsoft.com/office/drawing/2014/main" val="2140144083"/>
                  </a:ext>
                </a:extLst>
              </a:tr>
              <a:tr h="395567">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行星式球磨机，</a:t>
                      </a:r>
                      <a:r>
                        <a:rPr lang="en-US" altLang="zh-CN" sz="1200" baseline="0" dirty="0">
                          <a:latin typeface="Arial" panose="020B0604020202020204" pitchFamily="34" charset="0"/>
                          <a:ea typeface="黑体" panose="02010609060101010101" pitchFamily="49" charset="-122"/>
                        </a:rPr>
                        <a:t>PULVERISETTE 5</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95567">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nchor="ct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2020</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5</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26</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95567">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617735">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a:lnSpc>
                          <a:spcPct val="100000"/>
                        </a:lnSpc>
                      </a:pPr>
                      <a:r>
                        <a:rPr lang="zh-CN" altLang="en-US" sz="1000" baseline="0" dirty="0">
                          <a:latin typeface="Arial" panose="020B0604020202020204" pitchFamily="34" charset="0"/>
                          <a:ea typeface="黑体" panose="02010609060101010101" pitchFamily="49" charset="-122"/>
                        </a:rPr>
                        <a:t>用于实验室激光光谱分析，化学，制药，生物，玻璃，陶瓷，建筑材料，煤炭原材料的精密研磨，食品行业实验室样品的预处理及材料技术，地质学，矿物学和核工业的研究领域</a:t>
                      </a:r>
                    </a:p>
                  </a:txBody>
                  <a:tcPr anchor="ctr"/>
                </a:tc>
                <a:extLst>
                  <a:ext uri="{0D108BD9-81ED-4DB2-BD59-A6C34878D82A}">
                    <a16:rowId xmlns:a16="http://schemas.microsoft.com/office/drawing/2014/main" val="2068452615"/>
                  </a:ext>
                </a:extLst>
              </a:tr>
              <a:tr h="552711">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1000" baseline="0" dirty="0">
                          <a:latin typeface="Arial" panose="020B0604020202020204" pitchFamily="34" charset="0"/>
                          <a:ea typeface="黑体" panose="02010609060101010101" pitchFamily="49" charset="-122"/>
                        </a:rPr>
                        <a:t>公转转速：</a:t>
                      </a:r>
                      <a:r>
                        <a:rPr lang="en-US" altLang="zh-CN" sz="1000" baseline="0" dirty="0">
                          <a:latin typeface="Arial" panose="020B0604020202020204" pitchFamily="34" charset="0"/>
                          <a:ea typeface="黑体" panose="02010609060101010101" pitchFamily="49" charset="-122"/>
                        </a:rPr>
                        <a:t>100-800rpm</a:t>
                      </a:r>
                      <a:r>
                        <a:rPr lang="zh-CN" altLang="en-US" sz="1000" baseline="0" dirty="0">
                          <a:latin typeface="Arial" panose="020B0604020202020204" pitchFamily="34" charset="0"/>
                          <a:ea typeface="黑体" panose="02010609060101010101" pitchFamily="49" charset="-122"/>
                        </a:rPr>
                        <a:t>，自转最高可达</a:t>
                      </a:r>
                      <a:r>
                        <a:rPr lang="en-US" altLang="zh-CN" sz="1000" baseline="0" dirty="0">
                          <a:latin typeface="Arial" panose="020B0604020202020204" pitchFamily="34" charset="0"/>
                          <a:ea typeface="黑体" panose="02010609060101010101" pitchFamily="49" charset="-122"/>
                        </a:rPr>
                        <a:t>1600rpm</a:t>
                      </a:r>
                      <a:r>
                        <a:rPr lang="zh-CN" altLang="en-US" sz="1000" baseline="0" dirty="0">
                          <a:latin typeface="Arial" panose="020B0604020202020204" pitchFamily="34" charset="0"/>
                          <a:ea typeface="黑体" panose="02010609060101010101" pitchFamily="49" charset="-122"/>
                        </a:rPr>
                        <a:t>；传动比：</a:t>
                      </a:r>
                      <a:r>
                        <a:rPr lang="en-US" altLang="zh-CN" sz="1000" baseline="0" dirty="0">
                          <a:latin typeface="Arial" panose="020B0604020202020204" pitchFamily="34" charset="0"/>
                          <a:ea typeface="黑体" panose="02010609060101010101" pitchFamily="49" charset="-122"/>
                        </a:rPr>
                        <a:t>1</a:t>
                      </a:r>
                      <a:r>
                        <a:rPr lang="zh-CN" altLang="en-US" sz="1000" baseline="0" dirty="0">
                          <a:latin typeface="Arial" panose="020B0604020202020204" pitchFamily="34" charset="0"/>
                          <a:ea typeface="黑体" panose="02010609060101010101" pitchFamily="49" charset="-122"/>
                        </a:rPr>
                        <a:t>：</a:t>
                      </a:r>
                      <a:r>
                        <a:rPr lang="en-US" altLang="zh-CN" sz="1000" baseline="0" dirty="0">
                          <a:latin typeface="Arial" panose="020B0604020202020204" pitchFamily="34" charset="0"/>
                          <a:ea typeface="黑体" panose="02010609060101010101" pitchFamily="49" charset="-122"/>
                        </a:rPr>
                        <a:t>-2</a:t>
                      </a:r>
                      <a:r>
                        <a:rPr lang="zh-CN" altLang="en-US" sz="1000" baseline="0" dirty="0">
                          <a:latin typeface="Arial" panose="020B0604020202020204" pitchFamily="34" charset="0"/>
                          <a:ea typeface="黑体" panose="02010609060101010101" pitchFamily="49" charset="-122"/>
                        </a:rPr>
                        <a:t>；主盘有效直径：</a:t>
                      </a:r>
                      <a:r>
                        <a:rPr lang="en-US" altLang="zh-CN" sz="1000" baseline="0" dirty="0">
                          <a:latin typeface="Arial" panose="020B0604020202020204" pitchFamily="34" charset="0"/>
                          <a:ea typeface="黑体" panose="02010609060101010101" pitchFamily="49" charset="-122"/>
                        </a:rPr>
                        <a:t>190mm</a:t>
                      </a:r>
                      <a:r>
                        <a:rPr lang="zh-CN" altLang="en-US" sz="1000" baseline="0" dirty="0">
                          <a:latin typeface="Arial" panose="020B0604020202020204" pitchFamily="34" charset="0"/>
                          <a:ea typeface="黑体" panose="02010609060101010101" pitchFamily="49" charset="-122"/>
                        </a:rPr>
                        <a:t>；离心加速度：</a:t>
                      </a:r>
                      <a:r>
                        <a:rPr lang="en-US" altLang="zh-CN" sz="1000" baseline="0" dirty="0">
                          <a:latin typeface="Arial" panose="020B0604020202020204" pitchFamily="34" charset="0"/>
                          <a:ea typeface="黑体" panose="02010609060101010101" pitchFamily="49" charset="-122"/>
                        </a:rPr>
                        <a:t>64g</a:t>
                      </a:r>
                      <a:r>
                        <a:rPr lang="zh-CN" altLang="en-US" sz="1000" baseline="0" dirty="0">
                          <a:latin typeface="Arial" panose="020B0604020202020204" pitchFamily="34" charset="0"/>
                          <a:ea typeface="黑体" panose="02010609060101010101" pitchFamily="49" charset="-122"/>
                        </a:rPr>
                        <a:t>；电学常数：</a:t>
                      </a:r>
                      <a:r>
                        <a:rPr lang="en-US" altLang="zh-CN" sz="1000" baseline="0" dirty="0">
                          <a:latin typeface="Arial" panose="020B0604020202020204" pitchFamily="34" charset="0"/>
                          <a:ea typeface="黑体" panose="02010609060101010101" pitchFamily="49" charset="-122"/>
                        </a:rPr>
                        <a:t>100-120/200-240V</a:t>
                      </a:r>
                      <a:r>
                        <a:rPr lang="zh-CN" altLang="en-US" sz="1000" baseline="0" dirty="0">
                          <a:latin typeface="Arial" panose="020B0604020202020204" pitchFamily="34" charset="0"/>
                          <a:ea typeface="黑体" panose="02010609060101010101" pitchFamily="49" charset="-122"/>
                        </a:rPr>
                        <a:t>，</a:t>
                      </a:r>
                      <a:r>
                        <a:rPr lang="en-US" altLang="zh-CN" sz="1000" baseline="0" dirty="0">
                          <a:latin typeface="Arial" panose="020B0604020202020204" pitchFamily="34" charset="0"/>
                          <a:ea typeface="黑体" panose="02010609060101010101" pitchFamily="49" charset="-122"/>
                        </a:rPr>
                        <a:t>50-60Hz</a:t>
                      </a:r>
                      <a:r>
                        <a:rPr lang="zh-CN" altLang="en-US" sz="1000" baseline="0" dirty="0">
                          <a:latin typeface="Arial" panose="020B0604020202020204" pitchFamily="34" charset="0"/>
                          <a:ea typeface="黑体" panose="02010609060101010101" pitchFamily="49" charset="-122"/>
                        </a:rPr>
                        <a:t>，</a:t>
                      </a:r>
                      <a:r>
                        <a:rPr lang="en-US" altLang="zh-CN" sz="1000" baseline="0" dirty="0">
                          <a:latin typeface="Arial" panose="020B0604020202020204" pitchFamily="34" charset="0"/>
                          <a:ea typeface="黑体" panose="02010609060101010101" pitchFamily="49" charset="-122"/>
                        </a:rPr>
                        <a:t>2950W</a:t>
                      </a:r>
                      <a:r>
                        <a:rPr lang="zh-CN" altLang="en-US" sz="1000" baseline="0" dirty="0">
                          <a:latin typeface="Arial" panose="020B0604020202020204" pitchFamily="34" charset="0"/>
                          <a:ea typeface="黑体" panose="02010609060101010101" pitchFamily="49" charset="-122"/>
                        </a:rPr>
                        <a:t>；排风装置：双风扇强制通风设计。</a:t>
                      </a:r>
                    </a:p>
                  </a:txBody>
                  <a:tcPr anchor="ctr"/>
                </a:tc>
                <a:extLst>
                  <a:ext uri="{0D108BD9-81ED-4DB2-BD59-A6C34878D82A}">
                    <a16:rowId xmlns:a16="http://schemas.microsoft.com/office/drawing/2014/main" val="927390836"/>
                  </a:ext>
                </a:extLst>
              </a:tr>
              <a:tr h="395567">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nchor="ctr"/>
                </a:tc>
                <a:tc>
                  <a:txBody>
                    <a:bodyPr/>
                    <a:lstStyle/>
                    <a:p>
                      <a:pPr>
                        <a:lnSpc>
                          <a:spcPct val="100000"/>
                        </a:lnSpc>
                      </a:pPr>
                      <a:r>
                        <a:rPr lang="zh-CN" altLang="en-US" sz="1100" baseline="0" dirty="0">
                          <a:latin typeface="Arial" panose="020B0604020202020204" pitchFamily="34" charset="0"/>
                          <a:ea typeface="黑体" panose="02010609060101010101" pitchFamily="49" charset="-122"/>
                        </a:rPr>
                        <a:t>研磨碗、研磨球</a:t>
                      </a:r>
                    </a:p>
                  </a:txBody>
                  <a:tcPr anchor="ctr"/>
                </a:tc>
                <a:extLst>
                  <a:ext uri="{0D108BD9-81ED-4DB2-BD59-A6C34878D82A}">
                    <a16:rowId xmlns:a16="http://schemas.microsoft.com/office/drawing/2014/main" val="2536165804"/>
                  </a:ext>
                </a:extLst>
              </a:tr>
              <a:tr h="395567">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nchor="ctr"/>
                </a:tc>
                <a:tc>
                  <a:txBody>
                    <a:bodyPr/>
                    <a:lstStyle/>
                    <a:p>
                      <a:pPr>
                        <a:lnSpc>
                          <a:spcPct val="100000"/>
                        </a:lnSpc>
                      </a:pPr>
                      <a:endParaRPr lang="zh-CN" altLang="en-US" sz="1200" baseline="0" dirty="0">
                        <a:latin typeface="Arial"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740165783"/>
                  </a:ext>
                </a:extLst>
              </a:tr>
              <a:tr h="395567">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廊坊平房实验室</a:t>
                      </a:r>
                    </a:p>
                  </a:txBody>
                  <a:tcPr anchor="ct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889A2124-D00C-85C3-E0C0-CD7CB0A84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95" y="3308091"/>
            <a:ext cx="1947366" cy="1460525"/>
          </a:xfrm>
          <a:prstGeom prst="rect">
            <a:avLst/>
          </a:prstGeom>
        </p:spPr>
      </p:pic>
      <p:pic>
        <p:nvPicPr>
          <p:cNvPr id="6" name="图片 5">
            <a:extLst>
              <a:ext uri="{FF2B5EF4-FFF2-40B4-BE49-F238E27FC236}">
                <a16:creationId xmlns:a16="http://schemas.microsoft.com/office/drawing/2014/main" id="{01A1D8EB-5609-BC22-C2EB-B6AEA2C02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95" y="829199"/>
            <a:ext cx="3238024" cy="2428518"/>
          </a:xfrm>
          <a:prstGeom prst="rect">
            <a:avLst/>
          </a:prstGeom>
        </p:spPr>
      </p:pic>
      <p:pic>
        <p:nvPicPr>
          <p:cNvPr id="9" name="图片 8">
            <a:extLst>
              <a:ext uri="{FF2B5EF4-FFF2-40B4-BE49-F238E27FC236}">
                <a16:creationId xmlns:a16="http://schemas.microsoft.com/office/drawing/2014/main" id="{17F3DA34-DAB9-FF88-1068-37F330A21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487420" y="3490658"/>
            <a:ext cx="1460526" cy="1095395"/>
          </a:xfrm>
          <a:prstGeom prst="rect">
            <a:avLst/>
          </a:prstGeom>
        </p:spPr>
      </p:pic>
    </p:spTree>
    <p:extLst>
      <p:ext uri="{BB962C8B-B14F-4D97-AF65-F5344CB8AC3E}">
        <p14:creationId xmlns:p14="http://schemas.microsoft.com/office/powerpoint/2010/main" val="3348900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4</a:t>
            </a:r>
            <a:r>
              <a:rPr lang="zh-CN" altLang="en-US" sz="2400" b="1" dirty="0">
                <a:solidFill>
                  <a:srgbClr val="C00000"/>
                </a:solidFill>
                <a:latin typeface="微软雅黑" panose="020B0503020204020204" pitchFamily="34" charset="-122"/>
                <a:ea typeface="微软雅黑" panose="020B0503020204020204" pitchFamily="34" charset="-122"/>
              </a:rPr>
              <a:t>、紫外可见分光光度计</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9" name="Rectangle 2">
            <a:extLst>
              <a:ext uri="{FF2B5EF4-FFF2-40B4-BE49-F238E27FC236}">
                <a16:creationId xmlns:a16="http://schemas.microsoft.com/office/drawing/2014/main" id="{C1A4FE83-97F7-3C6E-F827-87EFCAFEEE94}"/>
              </a:ext>
            </a:extLst>
          </p:cNvPr>
          <p:cNvSpPr>
            <a:spLocks noChangeArrowheads="1"/>
          </p:cNvSpPr>
          <p:nvPr/>
        </p:nvSpPr>
        <p:spPr bwMode="auto">
          <a:xfrm>
            <a:off x="-1" y="1885780"/>
            <a:ext cx="72299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F7B63748-15C4-59CF-0892-9C3E2F6055AC}"/>
              </a:ext>
            </a:extLst>
          </p:cNvPr>
          <p:cNvGraphicFramePr>
            <a:graphicFrameLocks noGrp="1"/>
          </p:cNvGraphicFramePr>
          <p:nvPr>
            <p:extLst>
              <p:ext uri="{D42A27DB-BD31-4B8C-83A1-F6EECF244321}">
                <p14:modId xmlns:p14="http://schemas.microsoft.com/office/powerpoint/2010/main" val="2592231929"/>
              </p:ext>
            </p:extLst>
          </p:nvPr>
        </p:nvGraphicFramePr>
        <p:xfrm>
          <a:off x="5019942" y="906950"/>
          <a:ext cx="3917340" cy="3517519"/>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2584800">
                  <a:extLst>
                    <a:ext uri="{9D8B030D-6E8A-4147-A177-3AD203B41FA5}">
                      <a16:colId xmlns:a16="http://schemas.microsoft.com/office/drawing/2014/main" val="1826847282"/>
                    </a:ext>
                  </a:extLst>
                </a:gridCol>
              </a:tblGrid>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zh-CN" altLang="en-US" sz="1200" b="0" i="0" kern="1200" dirty="0">
                          <a:solidFill>
                            <a:schemeClr val="tx1"/>
                          </a:solidFill>
                          <a:effectLst/>
                          <a:latin typeface="+mn-lt"/>
                          <a:ea typeface="+mn-ea"/>
                          <a:cs typeface="+mn-cs"/>
                        </a:rPr>
                        <a:t>赛默飞</a:t>
                      </a:r>
                      <a:endParaRPr lang="zh-CN" altLang="en-US" sz="1100" b="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2140144083"/>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Evolution 220</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en-US" altLang="zh-CN" sz="1200" baseline="0" dirty="0">
                          <a:latin typeface="Arial" panose="020B0604020202020204" pitchFamily="34" charset="0"/>
                          <a:ea typeface="黑体" panose="02010609060101010101" pitchFamily="49" charset="-122"/>
                        </a:rPr>
                        <a:t>2019</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12</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19</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设备功能及用途</a:t>
                      </a:r>
                    </a:p>
                  </a:txBody>
                  <a:tcPr/>
                </a:tc>
                <a:tc>
                  <a:txBody>
                    <a:bodyPr/>
                    <a:lstStyle/>
                    <a:p>
                      <a:pPr>
                        <a:lnSpc>
                          <a:spcPct val="150000"/>
                        </a:lnSpc>
                      </a:pPr>
                      <a:r>
                        <a:rPr lang="zh-CN" altLang="en-US" sz="1000" baseline="0" dirty="0">
                          <a:latin typeface="Arial" panose="020B0604020202020204" pitchFamily="34" charset="0"/>
                          <a:ea typeface="黑体" panose="02010609060101010101" pitchFamily="49" charset="-122"/>
                        </a:rPr>
                        <a:t>吸光度测试，定量分析</a:t>
                      </a:r>
                    </a:p>
                  </a:txBody>
                  <a:tcPr/>
                </a:tc>
                <a:extLst>
                  <a:ext uri="{0D108BD9-81ED-4DB2-BD59-A6C34878D82A}">
                    <a16:rowId xmlns:a16="http://schemas.microsoft.com/office/drawing/2014/main" val="2068452615"/>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50000"/>
                        </a:lnSpc>
                      </a:pPr>
                      <a:r>
                        <a:rPr lang="zh-CN" altLang="en-US" sz="700" baseline="0" dirty="0">
                          <a:latin typeface="Arial" panose="020B0604020202020204" pitchFamily="34" charset="0"/>
                          <a:ea typeface="黑体" panose="02010609060101010101" pitchFamily="49" charset="-122"/>
                        </a:rPr>
                        <a:t>①宽带：</a:t>
                      </a:r>
                      <a:r>
                        <a:rPr lang="en-US" altLang="zh-CN" sz="700" baseline="0" dirty="0">
                          <a:latin typeface="Arial" panose="020B0604020202020204" pitchFamily="34" charset="0"/>
                          <a:ea typeface="黑体" panose="02010609060101010101" pitchFamily="49" charset="-122"/>
                        </a:rPr>
                        <a:t>1nm</a:t>
                      </a:r>
                      <a:r>
                        <a:rPr lang="zh-CN" altLang="en-US" sz="700" baseline="0" dirty="0">
                          <a:latin typeface="Arial" panose="020B0604020202020204" pitchFamily="34" charset="0"/>
                          <a:ea typeface="黑体" panose="02010609060101010101" pitchFamily="49" charset="-122"/>
                        </a:rPr>
                        <a:t>和</a:t>
                      </a:r>
                      <a:r>
                        <a:rPr lang="en-US" altLang="zh-CN" sz="700" baseline="0" dirty="0">
                          <a:latin typeface="Arial" panose="020B0604020202020204" pitchFamily="34" charset="0"/>
                          <a:ea typeface="黑体" panose="02010609060101010101" pitchFamily="49" charset="-122"/>
                        </a:rPr>
                        <a:t>2nm</a:t>
                      </a:r>
                      <a:r>
                        <a:rPr lang="zh-CN" altLang="en-US" sz="700" baseline="0" dirty="0">
                          <a:latin typeface="Arial" panose="020B0604020202020204" pitchFamily="34" charset="0"/>
                          <a:ea typeface="黑体" panose="02010609060101010101" pitchFamily="49" charset="-122"/>
                        </a:rPr>
                        <a:t>，波长范围：</a:t>
                      </a:r>
                      <a:r>
                        <a:rPr lang="en-US" altLang="zh-CN" sz="700" baseline="0" dirty="0">
                          <a:latin typeface="Arial" panose="020B0604020202020204" pitchFamily="34" charset="0"/>
                          <a:ea typeface="黑体" panose="02010609060101010101" pitchFamily="49" charset="-122"/>
                        </a:rPr>
                        <a:t>190nm-1100nm</a:t>
                      </a:r>
                      <a:r>
                        <a:rPr lang="zh-CN" altLang="en-US" sz="700" baseline="0" dirty="0">
                          <a:latin typeface="Arial" panose="020B0604020202020204" pitchFamily="34" charset="0"/>
                          <a:ea typeface="黑体" panose="02010609060101010101" pitchFamily="49" charset="-122"/>
                        </a:rPr>
                        <a:t>，波长准确度：</a:t>
                      </a:r>
                      <a:r>
                        <a:rPr lang="en-US" altLang="zh-CN" sz="700" baseline="0" dirty="0">
                          <a:latin typeface="Arial" panose="020B0604020202020204" pitchFamily="34" charset="0"/>
                          <a:ea typeface="黑体" panose="02010609060101010101" pitchFamily="49" charset="-122"/>
                        </a:rPr>
                        <a:t>±0.2nmm</a:t>
                      </a:r>
                      <a:r>
                        <a:rPr lang="zh-CN" altLang="en-US" sz="700" baseline="0" dirty="0">
                          <a:latin typeface="Arial" panose="020B0604020202020204" pitchFamily="34" charset="0"/>
                          <a:ea typeface="黑体" panose="02010609060101010101" pitchFamily="49" charset="-122"/>
                        </a:rPr>
                        <a:t>，波长重复性：</a:t>
                      </a:r>
                      <a:r>
                        <a:rPr lang="en-US" altLang="zh-CN" sz="700" baseline="0" dirty="0">
                          <a:latin typeface="Arial" panose="020B0604020202020204" pitchFamily="34" charset="0"/>
                          <a:ea typeface="黑体" panose="02010609060101010101" pitchFamily="49" charset="-122"/>
                        </a:rPr>
                        <a:t>±0.01</a:t>
                      </a:r>
                      <a:r>
                        <a:rPr lang="zh-CN" altLang="en-US" sz="700" baseline="70000" dirty="0">
                          <a:latin typeface="Arial" panose="020B0604020202020204" pitchFamily="34" charset="0"/>
                          <a:ea typeface="黑体" panose="02010609060101010101" pitchFamily="49" charset="-122"/>
                        </a:rPr>
                        <a:t>。</a:t>
                      </a:r>
                      <a:r>
                        <a:rPr lang="en-US" altLang="zh-CN" sz="700" baseline="0" dirty="0">
                          <a:latin typeface="Arial" panose="020B0604020202020204" pitchFamily="34" charset="0"/>
                          <a:ea typeface="黑体" panose="02010609060101010101" pitchFamily="49" charset="-122"/>
                        </a:rPr>
                        <a:t>nm</a:t>
                      </a:r>
                      <a:r>
                        <a:rPr lang="zh-CN" altLang="en-US" sz="700" baseline="0" dirty="0">
                          <a:latin typeface="Arial" panose="020B0604020202020204" pitchFamily="34" charset="0"/>
                          <a:ea typeface="黑体" panose="02010609060101010101" pitchFamily="49" charset="-122"/>
                        </a:rPr>
                        <a:t>；②积分球直径：</a:t>
                      </a:r>
                      <a:r>
                        <a:rPr lang="en-US" altLang="zh-CN" sz="700" baseline="0" dirty="0">
                          <a:latin typeface="Arial" panose="020B0604020202020204" pitchFamily="34" charset="0"/>
                          <a:ea typeface="黑体" panose="02010609060101010101" pitchFamily="49" charset="-122"/>
                        </a:rPr>
                        <a:t>60mm</a:t>
                      </a:r>
                      <a:r>
                        <a:rPr lang="zh-CN" altLang="en-US" sz="700" baseline="0" dirty="0">
                          <a:latin typeface="Arial" panose="020B0604020202020204" pitchFamily="34" charset="0"/>
                          <a:ea typeface="黑体" panose="02010609060101010101" pitchFamily="49" charset="-122"/>
                        </a:rPr>
                        <a:t>。涂层材质：</a:t>
                      </a:r>
                      <a:r>
                        <a:rPr lang="en-US" altLang="zh-CN" sz="700" baseline="0" dirty="0" err="1">
                          <a:latin typeface="Arial" panose="020B0604020202020204" pitchFamily="34" charset="0"/>
                          <a:ea typeface="黑体" panose="02010609060101010101" pitchFamily="49" charset="-122"/>
                        </a:rPr>
                        <a:t>Spectralon</a:t>
                      </a:r>
                      <a:endParaRPr lang="zh-CN" altLang="en-US" sz="7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927390836"/>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tc>
                <a:tc>
                  <a:txBody>
                    <a:bodyPr/>
                    <a:lstStyle/>
                    <a:p>
                      <a:pPr>
                        <a:lnSpc>
                          <a:spcPct val="100000"/>
                        </a:lnSpc>
                      </a:pPr>
                      <a:r>
                        <a:rPr lang="zh-CN" altLang="en-US" sz="900" baseline="0" dirty="0">
                          <a:latin typeface="Arial" panose="020B0604020202020204" pitchFamily="34" charset="0"/>
                          <a:ea typeface="黑体" panose="02010609060101010101" pitchFamily="49" charset="-122"/>
                        </a:rPr>
                        <a:t>无</a:t>
                      </a:r>
                    </a:p>
                  </a:txBody>
                  <a:tcPr/>
                </a:tc>
                <a:extLst>
                  <a:ext uri="{0D108BD9-81ED-4DB2-BD59-A6C34878D82A}">
                    <a16:rowId xmlns:a16="http://schemas.microsoft.com/office/drawing/2014/main" val="25361658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光催化制氢</a:t>
                      </a:r>
                    </a:p>
                  </a:txBody>
                  <a:tcPr/>
                </a:tc>
                <a:extLst>
                  <a:ext uri="{0D108BD9-81ED-4DB2-BD59-A6C34878D82A}">
                    <a16:rowId xmlns:a16="http://schemas.microsoft.com/office/drawing/2014/main" val="1740165783"/>
                  </a:ext>
                </a:extLst>
              </a:tr>
              <a:tr h="370840">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廊坊平房实验室</a:t>
                      </a:r>
                    </a:p>
                  </a:txBody>
                  <a:tcP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9F71FFC7-166F-76A3-A44F-0C4354A05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1" y="906950"/>
            <a:ext cx="4707498" cy="3530623"/>
          </a:xfrm>
          <a:prstGeom prst="rect">
            <a:avLst/>
          </a:prstGeom>
        </p:spPr>
      </p:pic>
    </p:spTree>
    <p:extLst>
      <p:ext uri="{BB962C8B-B14F-4D97-AF65-F5344CB8AC3E}">
        <p14:creationId xmlns:p14="http://schemas.microsoft.com/office/powerpoint/2010/main" val="298645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5</a:t>
            </a:r>
            <a:r>
              <a:rPr lang="zh-CN" altLang="en-US" sz="2400" b="1" dirty="0">
                <a:solidFill>
                  <a:srgbClr val="C00000"/>
                </a:solidFill>
                <a:latin typeface="微软雅黑" panose="020B0503020204020204" pitchFamily="34" charset="-122"/>
                <a:ea typeface="微软雅黑" panose="020B0503020204020204" pitchFamily="34" charset="-122"/>
              </a:rPr>
              <a:t>、光电催化在线分析系统</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9" name="Rectangle 2">
            <a:extLst>
              <a:ext uri="{FF2B5EF4-FFF2-40B4-BE49-F238E27FC236}">
                <a16:creationId xmlns:a16="http://schemas.microsoft.com/office/drawing/2014/main" id="{C1A4FE83-97F7-3C6E-F827-87EFCAFEEE94}"/>
              </a:ext>
            </a:extLst>
          </p:cNvPr>
          <p:cNvSpPr>
            <a:spLocks noChangeArrowheads="1"/>
          </p:cNvSpPr>
          <p:nvPr/>
        </p:nvSpPr>
        <p:spPr bwMode="auto">
          <a:xfrm>
            <a:off x="-1" y="1885780"/>
            <a:ext cx="72299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76A40C6C-CF88-0173-C575-2FA1B30F8496}"/>
              </a:ext>
            </a:extLst>
          </p:cNvPr>
          <p:cNvGraphicFramePr>
            <a:graphicFrameLocks noGrp="1"/>
          </p:cNvGraphicFramePr>
          <p:nvPr>
            <p:extLst>
              <p:ext uri="{D42A27DB-BD31-4B8C-83A1-F6EECF244321}">
                <p14:modId xmlns:p14="http://schemas.microsoft.com/office/powerpoint/2010/main" val="1698182728"/>
              </p:ext>
            </p:extLst>
          </p:nvPr>
        </p:nvGraphicFramePr>
        <p:xfrm>
          <a:off x="4929258" y="813264"/>
          <a:ext cx="4056044" cy="4102032"/>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2723504">
                  <a:extLst>
                    <a:ext uri="{9D8B030D-6E8A-4147-A177-3AD203B41FA5}">
                      <a16:colId xmlns:a16="http://schemas.microsoft.com/office/drawing/2014/main" val="1826847282"/>
                    </a:ext>
                  </a:extLst>
                </a:gridCol>
              </a:tblGrid>
              <a:tr h="372845">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泊菲莱</a:t>
                      </a:r>
                    </a:p>
                  </a:txBody>
                  <a:tcPr/>
                </a:tc>
                <a:extLst>
                  <a:ext uri="{0D108BD9-81ED-4DB2-BD59-A6C34878D82A}">
                    <a16:rowId xmlns:a16="http://schemas.microsoft.com/office/drawing/2014/main" val="2140144083"/>
                  </a:ext>
                </a:extLst>
              </a:tr>
              <a:tr h="369831">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Labsolar-6A</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43887">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2019</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12</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19</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48562">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380847">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设备功能及用途</a:t>
                      </a:r>
                    </a:p>
                  </a:txBody>
                  <a:tcPr/>
                </a:tc>
                <a:tc>
                  <a:txBody>
                    <a:bodyPr/>
                    <a:lstStyle/>
                    <a:p>
                      <a:pPr>
                        <a:lnSpc>
                          <a:spcPct val="100000"/>
                        </a:lnSpc>
                      </a:pPr>
                      <a:r>
                        <a:rPr lang="zh-CN" altLang="en-US" sz="900" baseline="0" dirty="0">
                          <a:latin typeface="Arial" panose="020B0604020202020204" pitchFamily="34" charset="0"/>
                          <a:ea typeface="黑体" panose="02010609060101010101" pitchFamily="49" charset="-122"/>
                        </a:rPr>
                        <a:t>对光催化反应和光电催化反应的在线监测和数据分析</a:t>
                      </a:r>
                    </a:p>
                  </a:txBody>
                  <a:tcPr/>
                </a:tc>
                <a:extLst>
                  <a:ext uri="{0D108BD9-81ED-4DB2-BD59-A6C34878D82A}">
                    <a16:rowId xmlns:a16="http://schemas.microsoft.com/office/drawing/2014/main" val="2068452615"/>
                  </a:ext>
                </a:extLst>
              </a:tr>
              <a:tr h="1039315">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1000" baseline="0" dirty="0">
                          <a:latin typeface="Arial" panose="020B0604020202020204" pitchFamily="34" charset="0"/>
                          <a:ea typeface="黑体" panose="02010609060101010101" pitchFamily="49" charset="-122"/>
                        </a:rPr>
                        <a:t>①绝对真空度</a:t>
                      </a:r>
                      <a:r>
                        <a:rPr lang="en-US" altLang="zh-CN" sz="1000" baseline="0" dirty="0">
                          <a:latin typeface="Arial" panose="020B0604020202020204" pitchFamily="34" charset="0"/>
                          <a:ea typeface="黑体" panose="02010609060101010101" pitchFamily="49" charset="-122"/>
                        </a:rPr>
                        <a:t>:</a:t>
                      </a:r>
                      <a:r>
                        <a:rPr lang="zh-CN" altLang="en-US" sz="1000" baseline="0" dirty="0">
                          <a:latin typeface="Arial" panose="020B0604020202020204" pitchFamily="34" charset="0"/>
                          <a:ea typeface="黑体" panose="02010609060101010101" pitchFamily="49" charset="-122"/>
                        </a:rPr>
                        <a:t>≤</a:t>
                      </a:r>
                      <a:r>
                        <a:rPr lang="en-US" altLang="zh-CN" sz="1000" baseline="0" dirty="0">
                          <a:latin typeface="Arial" panose="020B0604020202020204" pitchFamily="34" charset="0"/>
                          <a:ea typeface="黑体" panose="02010609060101010101" pitchFamily="49" charset="-122"/>
                        </a:rPr>
                        <a:t>1.5KPa</a:t>
                      </a:r>
                      <a:r>
                        <a:rPr lang="zh-CN" altLang="en-US" sz="1000" baseline="0" dirty="0">
                          <a:latin typeface="Arial" panose="020B0604020202020204" pitchFamily="34" charset="0"/>
                          <a:ea typeface="黑体" panose="02010609060101010101" pitchFamily="49" charset="-122"/>
                        </a:rPr>
                        <a:t>，以绝对零点为基准，杜绝差压表受温湿度因素等变化造成的数值波动；②泄漏率：≤</a:t>
                      </a:r>
                      <a:r>
                        <a:rPr lang="en-US" altLang="zh-CN" sz="1000" baseline="0" dirty="0">
                          <a:latin typeface="Arial" panose="020B0604020202020204" pitchFamily="34" charset="0"/>
                          <a:ea typeface="黑体" panose="02010609060101010101" pitchFamily="49" charset="-122"/>
                        </a:rPr>
                        <a:t>5X10</a:t>
                      </a:r>
                      <a:r>
                        <a:rPr lang="en-US" altLang="zh-CN" sz="1000" baseline="70000" dirty="0">
                          <a:latin typeface="Arial" panose="020B0604020202020204" pitchFamily="34" charset="0"/>
                          <a:ea typeface="黑体" panose="02010609060101010101" pitchFamily="49" charset="-122"/>
                        </a:rPr>
                        <a:t>-5</a:t>
                      </a:r>
                      <a:r>
                        <a:rPr lang="en-US" altLang="zh-CN" sz="1000" baseline="0" dirty="0">
                          <a:latin typeface="Arial" panose="020B0604020202020204" pitchFamily="34" charset="0"/>
                          <a:ea typeface="黑体" panose="02010609060101010101" pitchFamily="49" charset="-122"/>
                        </a:rPr>
                        <a:t>Pa·L/s,24h</a:t>
                      </a:r>
                      <a:r>
                        <a:rPr lang="zh-CN" altLang="en-US" sz="1000" baseline="0" dirty="0">
                          <a:latin typeface="Arial" panose="020B0604020202020204" pitchFamily="34" charset="0"/>
                          <a:ea typeface="黑体" panose="02010609060101010101" pitchFamily="49" charset="-122"/>
                        </a:rPr>
                        <a:t>氧气泄漏量≤</a:t>
                      </a:r>
                      <a:r>
                        <a:rPr lang="en-US" altLang="zh-CN" sz="1000" baseline="0" dirty="0">
                          <a:latin typeface="Arial" panose="020B0604020202020204" pitchFamily="34" charset="0"/>
                          <a:ea typeface="黑体" panose="02010609060101010101" pitchFamily="49" charset="-122"/>
                        </a:rPr>
                        <a:t>1</a:t>
                      </a:r>
                      <a:r>
                        <a:rPr lang="el-GR" altLang="zh-CN" sz="1000" b="0" i="0" kern="1200" dirty="0">
                          <a:solidFill>
                            <a:schemeClr val="tx1"/>
                          </a:solidFill>
                          <a:effectLst/>
                          <a:latin typeface="+mn-lt"/>
                          <a:ea typeface="+mn-ea"/>
                          <a:cs typeface="+mn-cs"/>
                        </a:rPr>
                        <a:t>μ</a:t>
                      </a:r>
                      <a:r>
                        <a:rPr lang="en-US" altLang="zh-CN" sz="1000" b="0" i="0" kern="1200" dirty="0">
                          <a:solidFill>
                            <a:schemeClr val="tx1"/>
                          </a:solidFill>
                          <a:effectLst/>
                          <a:latin typeface="+mn-lt"/>
                          <a:ea typeface="+mn-ea"/>
                          <a:cs typeface="+mn-cs"/>
                        </a:rPr>
                        <a:t> mol</a:t>
                      </a:r>
                      <a:r>
                        <a:rPr lang="zh-CN" altLang="en-US" sz="1000" baseline="0" dirty="0">
                          <a:latin typeface="Arial" panose="020B0604020202020204" pitchFamily="34" charset="0"/>
                          <a:ea typeface="黑体" panose="02010609060101010101" pitchFamily="49" charset="-122"/>
                        </a:rPr>
                        <a:t>；</a:t>
                      </a:r>
                      <a:r>
                        <a:rPr lang="zh-CN" altLang="en-US" sz="1000" b="0" i="0" kern="1200" dirty="0">
                          <a:solidFill>
                            <a:schemeClr val="tx1"/>
                          </a:solidFill>
                          <a:effectLst/>
                          <a:latin typeface="+mn-lt"/>
                          <a:ea typeface="+mn-ea"/>
                          <a:cs typeface="+mn-cs"/>
                        </a:rPr>
                        <a:t>③</a:t>
                      </a:r>
                      <a:r>
                        <a:rPr lang="zh-CN" altLang="en-US" sz="1000" kern="1200" baseline="0" dirty="0">
                          <a:solidFill>
                            <a:schemeClr val="tx1"/>
                          </a:solidFill>
                          <a:latin typeface="Arial" panose="020B0604020202020204" pitchFamily="34" charset="0"/>
                          <a:ea typeface="黑体" panose="02010609060101010101" pitchFamily="49" charset="-122"/>
                          <a:cs typeface="+mn-cs"/>
                        </a:rPr>
                        <a:t>阀门数量：</a:t>
                      </a:r>
                      <a:r>
                        <a:rPr lang="en-US" altLang="zh-CN" sz="1000" kern="1200" baseline="0" dirty="0">
                          <a:solidFill>
                            <a:schemeClr val="tx1"/>
                          </a:solidFill>
                          <a:latin typeface="Arial" panose="020B0604020202020204" pitchFamily="34" charset="0"/>
                          <a:ea typeface="黑体" panose="02010609060101010101" pitchFamily="49" charset="-122"/>
                          <a:cs typeface="+mn-cs"/>
                        </a:rPr>
                        <a:t>7</a:t>
                      </a:r>
                      <a:r>
                        <a:rPr lang="zh-CN" altLang="en-US" sz="1000" kern="1200" baseline="0" dirty="0">
                          <a:solidFill>
                            <a:schemeClr val="tx1"/>
                          </a:solidFill>
                          <a:latin typeface="Arial" panose="020B0604020202020204" pitchFamily="34" charset="0"/>
                          <a:ea typeface="黑体" panose="02010609060101010101" pitchFamily="49" charset="-122"/>
                          <a:cs typeface="+mn-cs"/>
                        </a:rPr>
                        <a:t>个，从结构上减少泄露点，并简化维护操作；④精度要求：同一浓度三次采样，</a:t>
                      </a:r>
                      <a:r>
                        <a:rPr lang="en-US" altLang="zh-CN" sz="1000" kern="1200" baseline="0" dirty="0">
                          <a:solidFill>
                            <a:schemeClr val="tx1"/>
                          </a:solidFill>
                          <a:latin typeface="Arial" panose="020B0604020202020204" pitchFamily="34" charset="0"/>
                          <a:ea typeface="黑体" panose="02010609060101010101" pitchFamily="49" charset="-122"/>
                          <a:cs typeface="+mn-cs"/>
                        </a:rPr>
                        <a:t>RSD</a:t>
                      </a:r>
                      <a:r>
                        <a:rPr lang="zh-CN" altLang="en-US" sz="1000" baseline="0" dirty="0">
                          <a:latin typeface="Arial" panose="020B0604020202020204" pitchFamily="34" charset="0"/>
                          <a:ea typeface="黑体" panose="02010609060101010101" pitchFamily="49" charset="-122"/>
                        </a:rPr>
                        <a:t>≤</a:t>
                      </a:r>
                      <a:r>
                        <a:rPr lang="en-US" altLang="zh-CN" sz="1000" baseline="0" dirty="0">
                          <a:latin typeface="Arial" panose="020B0604020202020204" pitchFamily="34" charset="0"/>
                          <a:ea typeface="黑体" panose="02010609060101010101" pitchFamily="49" charset="-122"/>
                        </a:rPr>
                        <a:t>3%.</a:t>
                      </a:r>
                      <a:endParaRPr lang="zh-CN" altLang="en-US" sz="1000" kern="1200" baseline="0" dirty="0">
                        <a:solidFill>
                          <a:schemeClr val="tx1"/>
                        </a:solidFill>
                        <a:latin typeface="Arial" panose="020B0604020202020204" pitchFamily="34" charset="0"/>
                        <a:ea typeface="黑体" panose="02010609060101010101" pitchFamily="49" charset="-122"/>
                        <a:cs typeface="+mn-cs"/>
                      </a:endParaRPr>
                    </a:p>
                  </a:txBody>
                  <a:tcPr/>
                </a:tc>
                <a:extLst>
                  <a:ext uri="{0D108BD9-81ED-4DB2-BD59-A6C34878D82A}">
                    <a16:rowId xmlns:a16="http://schemas.microsoft.com/office/drawing/2014/main" val="927390836"/>
                  </a:ext>
                </a:extLst>
              </a:tr>
              <a:tr h="506386">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nchor="ctr"/>
                </a:tc>
                <a:tc>
                  <a:txBody>
                    <a:bodyPr/>
                    <a:lstStyle/>
                    <a:p>
                      <a:pPr>
                        <a:lnSpc>
                          <a:spcPct val="100000"/>
                        </a:lnSpc>
                      </a:pPr>
                      <a:r>
                        <a:rPr lang="zh-CN" altLang="en-US" sz="1050" baseline="0" dirty="0">
                          <a:latin typeface="Arial" panose="020B0604020202020204" pitchFamily="34" charset="0"/>
                          <a:ea typeface="黑体" panose="02010609060101010101" pitchFamily="49" charset="-122"/>
                        </a:rPr>
                        <a:t>日本岛津气相色谱</a:t>
                      </a:r>
                      <a:r>
                        <a:rPr lang="en-US" altLang="zh-CN" sz="1050" baseline="0" dirty="0">
                          <a:latin typeface="Arial" panose="020B0604020202020204" pitchFamily="34" charset="0"/>
                          <a:ea typeface="黑体" panose="02010609060101010101" pitchFamily="49" charset="-122"/>
                        </a:rPr>
                        <a:t>GC2014C</a:t>
                      </a:r>
                      <a:r>
                        <a:rPr lang="zh-CN" altLang="en-US" sz="1050" baseline="0" dirty="0">
                          <a:latin typeface="Arial" panose="020B0604020202020204" pitchFamily="34" charset="0"/>
                          <a:ea typeface="黑体" panose="02010609060101010101" pitchFamily="49" charset="-122"/>
                        </a:rPr>
                        <a:t>，表面光电压能谱测试单元</a:t>
                      </a:r>
                      <a:r>
                        <a:rPr lang="en-US" altLang="zh-CN" sz="1050" baseline="0" dirty="0">
                          <a:latin typeface="Arial" panose="020B0604020202020204" pitchFamily="34" charset="0"/>
                          <a:ea typeface="黑体" panose="02010609060101010101" pitchFamily="49" charset="-122"/>
                        </a:rPr>
                        <a:t>PL-SPS</a:t>
                      </a:r>
                      <a:r>
                        <a:rPr lang="zh-CN" altLang="en-US" sz="1050" baseline="0" dirty="0">
                          <a:latin typeface="Arial" panose="020B0604020202020204" pitchFamily="34" charset="0"/>
                          <a:ea typeface="黑体" panose="02010609060101010101" pitchFamily="49" charset="-122"/>
                        </a:rPr>
                        <a:t>，氢空一体机</a:t>
                      </a:r>
                      <a:r>
                        <a:rPr lang="en-US" altLang="zh-CN" sz="1050" baseline="0" dirty="0">
                          <a:latin typeface="Arial" panose="020B0604020202020204" pitchFamily="34" charset="0"/>
                          <a:ea typeface="黑体" panose="02010609060101010101" pitchFamily="49" charset="-122"/>
                        </a:rPr>
                        <a:t>QL-HA300</a:t>
                      </a:r>
                      <a:endParaRPr lang="zh-CN" altLang="en-US" sz="105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2536165804"/>
                  </a:ext>
                </a:extLst>
              </a:tr>
              <a:tr h="356945">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a:lnSpc>
                          <a:spcPct val="150000"/>
                        </a:lnSpc>
                      </a:pPr>
                      <a:r>
                        <a:rPr lang="zh-CN" altLang="en-US" sz="1000" baseline="0" dirty="0">
                          <a:latin typeface="Arial" panose="020B0604020202020204" pitchFamily="34" charset="0"/>
                          <a:ea typeface="黑体" panose="02010609060101010101" pitchFamily="49" charset="-122"/>
                        </a:rPr>
                        <a:t>光催化制氢</a:t>
                      </a:r>
                    </a:p>
                  </a:txBody>
                  <a:tcPr/>
                </a:tc>
                <a:extLst>
                  <a:ext uri="{0D108BD9-81ED-4DB2-BD59-A6C34878D82A}">
                    <a16:rowId xmlns:a16="http://schemas.microsoft.com/office/drawing/2014/main" val="1740165783"/>
                  </a:ext>
                </a:extLst>
              </a:tr>
              <a:tr h="318300">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tc>
                <a:tc>
                  <a:txBody>
                    <a:bodyPr/>
                    <a:lstStyle/>
                    <a:p>
                      <a:pPr>
                        <a:lnSpc>
                          <a:spcPct val="150000"/>
                        </a:lnSpc>
                      </a:pPr>
                      <a:r>
                        <a:rPr lang="zh-CN" altLang="en-US" sz="1000" baseline="0" dirty="0">
                          <a:latin typeface="Arial" panose="020B0604020202020204" pitchFamily="34" charset="0"/>
                          <a:ea typeface="黑体" panose="02010609060101010101" pitchFamily="49" charset="-122"/>
                        </a:rPr>
                        <a:t>廊坊平房实验室</a:t>
                      </a:r>
                    </a:p>
                  </a:txBody>
                  <a:tcP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1B59EAE0-DF9A-D034-EFE4-71B6274D8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7952" y="1081393"/>
            <a:ext cx="2145030" cy="1608773"/>
          </a:xfrm>
          <a:prstGeom prst="rect">
            <a:avLst/>
          </a:prstGeom>
        </p:spPr>
      </p:pic>
      <p:pic>
        <p:nvPicPr>
          <p:cNvPr id="7" name="图片 6">
            <a:extLst>
              <a:ext uri="{FF2B5EF4-FFF2-40B4-BE49-F238E27FC236}">
                <a16:creationId xmlns:a16="http://schemas.microsoft.com/office/drawing/2014/main" id="{20171716-4CE4-AAD5-89F8-AD8FA59C4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727" y="813264"/>
            <a:ext cx="2860041" cy="2145031"/>
          </a:xfrm>
          <a:prstGeom prst="rect">
            <a:avLst/>
          </a:prstGeom>
        </p:spPr>
      </p:pic>
      <p:pic>
        <p:nvPicPr>
          <p:cNvPr id="9" name="图片 8">
            <a:extLst>
              <a:ext uri="{FF2B5EF4-FFF2-40B4-BE49-F238E27FC236}">
                <a16:creationId xmlns:a16="http://schemas.microsoft.com/office/drawing/2014/main" id="{C5EF73CD-7A26-4DEB-903F-95915B531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727" y="2994199"/>
            <a:ext cx="2831126" cy="2123344"/>
          </a:xfrm>
          <a:prstGeom prst="rect">
            <a:avLst/>
          </a:prstGeom>
        </p:spPr>
      </p:pic>
      <p:pic>
        <p:nvPicPr>
          <p:cNvPr id="11" name="图片 10">
            <a:extLst>
              <a:ext uri="{FF2B5EF4-FFF2-40B4-BE49-F238E27FC236}">
                <a16:creationId xmlns:a16="http://schemas.microsoft.com/office/drawing/2014/main" id="{DBEEB596-1667-B281-03DC-72E21A7AE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5242" y="3263354"/>
            <a:ext cx="2119076" cy="1589308"/>
          </a:xfrm>
          <a:prstGeom prst="rect">
            <a:avLst/>
          </a:prstGeom>
        </p:spPr>
      </p:pic>
    </p:spTree>
    <p:extLst>
      <p:ext uri="{BB962C8B-B14F-4D97-AF65-F5344CB8AC3E}">
        <p14:creationId xmlns:p14="http://schemas.microsoft.com/office/powerpoint/2010/main" val="221280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6</a:t>
            </a:r>
            <a:r>
              <a:rPr lang="zh-CN" altLang="en-US" sz="2400" b="1" dirty="0">
                <a:solidFill>
                  <a:srgbClr val="C00000"/>
                </a:solidFill>
                <a:latin typeface="微软雅黑" panose="020B0503020204020204" pitchFamily="34" charset="-122"/>
                <a:ea typeface="微软雅黑" panose="020B0503020204020204" pitchFamily="34" charset="-122"/>
              </a:rPr>
              <a:t>、电化学工作站</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E81A5C44-D6A9-6A62-3F78-CD6BCA5E0694}"/>
              </a:ext>
            </a:extLst>
          </p:cNvPr>
          <p:cNvGraphicFramePr>
            <a:graphicFrameLocks noGrp="1"/>
          </p:cNvGraphicFramePr>
          <p:nvPr>
            <p:extLst>
              <p:ext uri="{D42A27DB-BD31-4B8C-83A1-F6EECF244321}">
                <p14:modId xmlns:p14="http://schemas.microsoft.com/office/powerpoint/2010/main" val="304719176"/>
              </p:ext>
            </p:extLst>
          </p:nvPr>
        </p:nvGraphicFramePr>
        <p:xfrm>
          <a:off x="4443531" y="804579"/>
          <a:ext cx="4519099" cy="4234601"/>
        </p:xfrm>
        <a:graphic>
          <a:graphicData uri="http://schemas.openxmlformats.org/drawingml/2006/table">
            <a:tbl>
              <a:tblPr firstRow="1" bandRow="1"/>
              <a:tblGrid>
                <a:gridCol w="1398049">
                  <a:extLst>
                    <a:ext uri="{9D8B030D-6E8A-4147-A177-3AD203B41FA5}">
                      <a16:colId xmlns:a16="http://schemas.microsoft.com/office/drawing/2014/main" val="2551849075"/>
                    </a:ext>
                  </a:extLst>
                </a:gridCol>
                <a:gridCol w="3121050">
                  <a:extLst>
                    <a:ext uri="{9D8B030D-6E8A-4147-A177-3AD203B41FA5}">
                      <a16:colId xmlns:a16="http://schemas.microsoft.com/office/drawing/2014/main" val="1826847282"/>
                    </a:ext>
                  </a:extLst>
                </a:gridCol>
              </a:tblGrid>
              <a:tr h="404296">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上海辰华</a:t>
                      </a:r>
                    </a:p>
                  </a:txBody>
                  <a:tcPr/>
                </a:tc>
                <a:extLst>
                  <a:ext uri="{0D108BD9-81ED-4DB2-BD59-A6C34878D82A}">
                    <a16:rowId xmlns:a16="http://schemas.microsoft.com/office/drawing/2014/main" val="2140144083"/>
                  </a:ext>
                </a:extLst>
              </a:tr>
              <a:tr h="391789">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nchor="ct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CHI760E</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75464">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nchor="ct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2020</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5</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10</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67302">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617271">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a:lnSpc>
                          <a:spcPct val="100000"/>
                        </a:lnSpc>
                      </a:pPr>
                      <a:r>
                        <a:rPr lang="zh-CN" altLang="en-US" sz="1050" baseline="0" dirty="0">
                          <a:latin typeface="Arial" panose="020B0604020202020204" pitchFamily="34" charset="0"/>
                          <a:ea typeface="黑体" panose="02010609060101010101" pitchFamily="49" charset="-122"/>
                        </a:rPr>
                        <a:t>开展循 环 伏 安 法 </a:t>
                      </a:r>
                      <a:r>
                        <a:rPr lang="en-US" altLang="zh-CN" sz="1050" baseline="0" dirty="0">
                          <a:latin typeface="Arial" panose="020B0604020202020204" pitchFamily="34" charset="0"/>
                          <a:ea typeface="黑体" panose="02010609060101010101" pitchFamily="49" charset="-122"/>
                        </a:rPr>
                        <a:t>(CV)</a:t>
                      </a:r>
                      <a:r>
                        <a:rPr lang="zh-CN" altLang="en-US" sz="1050" baseline="0" dirty="0">
                          <a:latin typeface="Arial" panose="020B0604020202020204" pitchFamily="34" charset="0"/>
                          <a:ea typeface="黑体" panose="02010609060101010101" pitchFamily="49" charset="-122"/>
                        </a:rPr>
                        <a:t>，</a:t>
                      </a:r>
                      <a:r>
                        <a:rPr lang="en-US" altLang="zh-CN" sz="1050" baseline="0" dirty="0">
                          <a:latin typeface="Arial" panose="020B0604020202020204" pitchFamily="34" charset="0"/>
                          <a:ea typeface="黑体" panose="02010609060101010101" pitchFamily="49" charset="-122"/>
                        </a:rPr>
                        <a:t> </a:t>
                      </a:r>
                      <a:r>
                        <a:rPr lang="zh-CN" altLang="en-US" sz="1050" baseline="0" dirty="0">
                          <a:latin typeface="Arial" panose="020B0604020202020204" pitchFamily="34" charset="0"/>
                          <a:ea typeface="黑体" panose="02010609060101010101" pitchFamily="49" charset="-122"/>
                        </a:rPr>
                        <a:t>线 性 扫 描 伏 安 法</a:t>
                      </a:r>
                      <a:r>
                        <a:rPr lang="en-US" altLang="zh-CN" sz="1050" baseline="0" dirty="0">
                          <a:latin typeface="Arial" panose="020B0604020202020204" pitchFamily="34" charset="0"/>
                          <a:ea typeface="黑体" panose="02010609060101010101" pitchFamily="49" charset="-122"/>
                        </a:rPr>
                        <a:t>(LSV)</a:t>
                      </a:r>
                      <a:r>
                        <a:rPr lang="zh-CN" altLang="en-US" sz="1050" baseline="0" dirty="0">
                          <a:latin typeface="Arial" panose="020B0604020202020204" pitchFamily="34" charset="0"/>
                          <a:ea typeface="黑体" panose="02010609060101010101" pitchFamily="49" charset="-122"/>
                        </a:rPr>
                        <a:t>，控制电位电解库伦法（</a:t>
                      </a:r>
                      <a:r>
                        <a:rPr lang="en-US" altLang="zh-CN" sz="1050" baseline="0" dirty="0">
                          <a:latin typeface="Arial" panose="020B0604020202020204" pitchFamily="34" charset="0"/>
                          <a:ea typeface="黑体" panose="02010609060101010101" pitchFamily="49" charset="-122"/>
                        </a:rPr>
                        <a:t>BE</a:t>
                      </a:r>
                      <a:r>
                        <a:rPr lang="zh-CN" altLang="en-US" sz="1050" baseline="0" dirty="0">
                          <a:latin typeface="Arial" panose="020B0604020202020204" pitchFamily="34" charset="0"/>
                          <a:ea typeface="黑体" panose="02010609060101010101" pitchFamily="49" charset="-122"/>
                        </a:rPr>
                        <a:t>，开路电压</a:t>
                      </a:r>
                      <a:r>
                        <a:rPr lang="en-US" altLang="zh-CN" sz="1050" baseline="0" dirty="0">
                          <a:latin typeface="Arial" panose="020B0604020202020204" pitchFamily="34" charset="0"/>
                          <a:ea typeface="黑体" panose="02010609060101010101" pitchFamily="49" charset="-122"/>
                        </a:rPr>
                        <a:t>-</a:t>
                      </a:r>
                      <a:r>
                        <a:rPr lang="zh-CN" altLang="en-US" sz="1050" baseline="0" dirty="0">
                          <a:latin typeface="Arial" panose="020B0604020202020204" pitchFamily="34" charset="0"/>
                          <a:ea typeface="黑体" panose="02010609060101010101" pitchFamily="49" charset="-122"/>
                        </a:rPr>
                        <a:t>时间曲线（</a:t>
                      </a:r>
                      <a:r>
                        <a:rPr lang="en-US" altLang="zh-CN" sz="1050" baseline="0" dirty="0">
                          <a:latin typeface="Arial" panose="020B0604020202020204" pitchFamily="34" charset="0"/>
                          <a:ea typeface="黑体" panose="02010609060101010101" pitchFamily="49" charset="-122"/>
                        </a:rPr>
                        <a:t>OCPT</a:t>
                      </a:r>
                      <a:r>
                        <a:rPr lang="zh-CN" altLang="en-US" sz="1050" baseline="0" dirty="0">
                          <a:latin typeface="Arial" panose="020B0604020202020204" pitchFamily="34" charset="0"/>
                          <a:ea typeface="黑体" panose="02010609060101010101" pitchFamily="49" charset="-122"/>
                        </a:rPr>
                        <a:t>）等多种模式的电化学控制反应</a:t>
                      </a:r>
                    </a:p>
                  </a:txBody>
                  <a:tcPr/>
                </a:tc>
                <a:extLst>
                  <a:ext uri="{0D108BD9-81ED-4DB2-BD59-A6C34878D82A}">
                    <a16:rowId xmlns:a16="http://schemas.microsoft.com/office/drawing/2014/main" val="2068452615"/>
                  </a:ext>
                </a:extLst>
              </a:tr>
              <a:tr h="493221">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1050" baseline="0" dirty="0">
                          <a:latin typeface="Arial" panose="020B0604020202020204" pitchFamily="34" charset="0"/>
                          <a:ea typeface="黑体" panose="02010609060101010101" pitchFamily="49" charset="-122"/>
                        </a:rPr>
                        <a:t>①交流</a:t>
                      </a:r>
                      <a:r>
                        <a:rPr lang="en-US" altLang="zh-CN" sz="1050" baseline="0" dirty="0">
                          <a:latin typeface="Arial" panose="020B0604020202020204" pitchFamily="34" charset="0"/>
                          <a:ea typeface="黑体" panose="02010609060101010101" pitchFamily="49" charset="-122"/>
                        </a:rPr>
                        <a:t>220V</a:t>
                      </a:r>
                      <a:r>
                        <a:rPr lang="zh-CN" altLang="en-US" sz="1050" baseline="0" dirty="0">
                          <a:latin typeface="Arial" panose="020B0604020202020204" pitchFamily="34" charset="0"/>
                          <a:ea typeface="黑体" panose="02010609060101010101" pitchFamily="49" charset="-122"/>
                        </a:rPr>
                        <a:t>；②保险丝</a:t>
                      </a:r>
                      <a:r>
                        <a:rPr lang="en-US" altLang="zh-CN" sz="1050" baseline="0" dirty="0">
                          <a:latin typeface="Arial" panose="020B0604020202020204" pitchFamily="34" charset="0"/>
                          <a:ea typeface="黑体" panose="02010609060101010101" pitchFamily="49" charset="-122"/>
                        </a:rPr>
                        <a:t>0.4A</a:t>
                      </a:r>
                      <a:endParaRPr lang="zh-CN" altLang="en-US" sz="1050" baseline="0" dirty="0">
                        <a:latin typeface="Arial" panose="020B0604020202020204" pitchFamily="34" charset="0"/>
                        <a:ea typeface="黑体" panose="02010609060101010101" pitchFamily="49" charset="-122"/>
                      </a:endParaRPr>
                    </a:p>
                  </a:txBody>
                  <a:tcPr anchor="ctr"/>
                </a:tc>
                <a:extLst>
                  <a:ext uri="{0D108BD9-81ED-4DB2-BD59-A6C34878D82A}">
                    <a16:rowId xmlns:a16="http://schemas.microsoft.com/office/drawing/2014/main" val="927390836"/>
                  </a:ext>
                </a:extLst>
              </a:tr>
              <a:tr h="493221">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nchor="ctr"/>
                </a:tc>
                <a:tc>
                  <a:txBody>
                    <a:bodyPr/>
                    <a:lstStyle/>
                    <a:p>
                      <a:pPr>
                        <a:lnSpc>
                          <a:spcPct val="150000"/>
                        </a:lnSpc>
                      </a:pPr>
                      <a:r>
                        <a:rPr lang="zh-CN" altLang="en-US" sz="1100" baseline="0" dirty="0">
                          <a:latin typeface="Arial" panose="020B0604020202020204" pitchFamily="34" charset="0"/>
                          <a:ea typeface="黑体" panose="02010609060101010101" pitchFamily="49" charset="-122"/>
                        </a:rPr>
                        <a:t>电极夹、测试杯</a:t>
                      </a:r>
                    </a:p>
                  </a:txBody>
                  <a:tcPr anchor="ctr"/>
                </a:tc>
                <a:extLst>
                  <a:ext uri="{0D108BD9-81ED-4DB2-BD59-A6C34878D82A}">
                    <a16:rowId xmlns:a16="http://schemas.microsoft.com/office/drawing/2014/main" val="2536165804"/>
                  </a:ext>
                </a:extLst>
              </a:tr>
              <a:tr h="493221">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制氢、燃料电池</a:t>
                      </a:r>
                    </a:p>
                  </a:txBody>
                  <a:tcPr anchor="ctr"/>
                </a:tc>
                <a:extLst>
                  <a:ext uri="{0D108BD9-81ED-4DB2-BD59-A6C34878D82A}">
                    <a16:rowId xmlns:a16="http://schemas.microsoft.com/office/drawing/2014/main" val="1740165783"/>
                  </a:ext>
                </a:extLst>
              </a:tr>
              <a:tr h="598816">
                <a:tc>
                  <a:txBody>
                    <a:bodyPr/>
                    <a:lstStyle/>
                    <a:p>
                      <a:pPr marL="0" marR="0" lvl="0" indent="0" algn="ctr" defTabSz="685800" rtl="0" eaLnBrk="1" fontAlgn="auto" latinLnBrk="0" hangingPunct="1">
                        <a:lnSpc>
                          <a:spcPct val="150000"/>
                        </a:lnSpc>
                        <a:spcBef>
                          <a:spcPts val="0"/>
                        </a:spcBef>
                        <a:spcAft>
                          <a:spcPts val="0"/>
                        </a:spcAft>
                        <a:buClrTx/>
                        <a:buSzTx/>
                        <a:buFontTx/>
                        <a:buNone/>
                        <a:tabLst/>
                        <a:defRPr/>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廊坊平房实验室</a:t>
                      </a:r>
                    </a:p>
                  </a:txBody>
                  <a:tcPr anchor="ctr"/>
                </a:tc>
                <a:extLst>
                  <a:ext uri="{0D108BD9-81ED-4DB2-BD59-A6C34878D82A}">
                    <a16:rowId xmlns:a16="http://schemas.microsoft.com/office/drawing/2014/main" val="2916336532"/>
                  </a:ext>
                </a:extLst>
              </a:tr>
            </a:tbl>
          </a:graphicData>
        </a:graphic>
      </p:graphicFrame>
      <p:pic>
        <p:nvPicPr>
          <p:cNvPr id="3" name="图片 2">
            <a:extLst>
              <a:ext uri="{FF2B5EF4-FFF2-40B4-BE49-F238E27FC236}">
                <a16:creationId xmlns:a16="http://schemas.microsoft.com/office/drawing/2014/main" id="{6D6FC3F7-5A97-290E-4452-2504FE9C3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575" y="804578"/>
            <a:ext cx="2810377" cy="2107783"/>
          </a:xfrm>
          <a:prstGeom prst="rect">
            <a:avLst/>
          </a:prstGeom>
        </p:spPr>
      </p:pic>
      <p:pic>
        <p:nvPicPr>
          <p:cNvPr id="6" name="图片 5">
            <a:extLst>
              <a:ext uri="{FF2B5EF4-FFF2-40B4-BE49-F238E27FC236}">
                <a16:creationId xmlns:a16="http://schemas.microsoft.com/office/drawing/2014/main" id="{873DBECB-CCE9-42DF-80C3-7D6D0CF8C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574" y="2971061"/>
            <a:ext cx="2810375" cy="2107781"/>
          </a:xfrm>
          <a:prstGeom prst="rect">
            <a:avLst/>
          </a:prstGeom>
        </p:spPr>
      </p:pic>
    </p:spTree>
    <p:extLst>
      <p:ext uri="{BB962C8B-B14F-4D97-AF65-F5344CB8AC3E}">
        <p14:creationId xmlns:p14="http://schemas.microsoft.com/office/powerpoint/2010/main" val="268721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7</a:t>
            </a:r>
            <a:r>
              <a:rPr lang="zh-CN" altLang="en-US" sz="2400" b="1" dirty="0">
                <a:solidFill>
                  <a:srgbClr val="C00000"/>
                </a:solidFill>
                <a:latin typeface="微软雅黑" panose="020B0503020204020204" pitchFamily="34" charset="-122"/>
                <a:ea typeface="微软雅黑" panose="020B0503020204020204" pitchFamily="34" charset="-122"/>
              </a:rPr>
              <a:t>、电化学工作站</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E81A5C44-D6A9-6A62-3F78-CD6BCA5E0694}"/>
              </a:ext>
            </a:extLst>
          </p:cNvPr>
          <p:cNvGraphicFramePr>
            <a:graphicFrameLocks noGrp="1"/>
          </p:cNvGraphicFramePr>
          <p:nvPr>
            <p:extLst>
              <p:ext uri="{D42A27DB-BD31-4B8C-83A1-F6EECF244321}">
                <p14:modId xmlns:p14="http://schemas.microsoft.com/office/powerpoint/2010/main" val="3059101382"/>
              </p:ext>
            </p:extLst>
          </p:nvPr>
        </p:nvGraphicFramePr>
        <p:xfrm>
          <a:off x="4828032" y="790633"/>
          <a:ext cx="3912768" cy="4264252"/>
        </p:xfrm>
        <a:graphic>
          <a:graphicData uri="http://schemas.openxmlformats.org/drawingml/2006/table">
            <a:tbl>
              <a:tblPr firstRow="1" bandRow="1"/>
              <a:tblGrid>
                <a:gridCol w="1327968">
                  <a:extLst>
                    <a:ext uri="{9D8B030D-6E8A-4147-A177-3AD203B41FA5}">
                      <a16:colId xmlns:a16="http://schemas.microsoft.com/office/drawing/2014/main" val="2551849075"/>
                    </a:ext>
                  </a:extLst>
                </a:gridCol>
                <a:gridCol w="2584800">
                  <a:extLst>
                    <a:ext uri="{9D8B030D-6E8A-4147-A177-3AD203B41FA5}">
                      <a16:colId xmlns:a16="http://schemas.microsoft.com/office/drawing/2014/main" val="1826847282"/>
                    </a:ext>
                  </a:extLst>
                </a:gridCol>
              </a:tblGrid>
              <a:tr h="398579">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英国输力强</a:t>
                      </a:r>
                    </a:p>
                  </a:txBody>
                  <a:tcPr/>
                </a:tc>
                <a:extLst>
                  <a:ext uri="{0D108BD9-81ED-4DB2-BD59-A6C34878D82A}">
                    <a16:rowId xmlns:a16="http://schemas.microsoft.com/office/drawing/2014/main" val="2140144083"/>
                  </a:ext>
                </a:extLst>
              </a:tr>
              <a:tr h="398579">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err="1">
                          <a:latin typeface="Arial" panose="020B0604020202020204" pitchFamily="34" charset="0"/>
                          <a:ea typeface="黑体" panose="02010609060101010101" pitchFamily="49" charset="-122"/>
                        </a:rPr>
                        <a:t>EnergyLab</a:t>
                      </a:r>
                      <a:r>
                        <a:rPr lang="en-US" altLang="zh-CN" sz="1200" baseline="0" dirty="0">
                          <a:latin typeface="Arial" panose="020B0604020202020204" pitchFamily="34" charset="0"/>
                          <a:ea typeface="黑体" panose="02010609060101010101" pitchFamily="49" charset="-122"/>
                        </a:rPr>
                        <a:t> XM</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98579">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2022</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4</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21</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98579">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589679">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a:lnSpc>
                          <a:spcPct val="100000"/>
                        </a:lnSpc>
                      </a:pPr>
                      <a:r>
                        <a:rPr lang="zh-CN" altLang="en-US" sz="1000" baseline="0" dirty="0">
                          <a:latin typeface="Arial" panose="020B0604020202020204" pitchFamily="34" charset="0"/>
                          <a:ea typeface="黑体" panose="02010609060101010101" pitchFamily="49" charset="-122"/>
                        </a:rPr>
                        <a:t>高精度单波交流阻抗测试、快速多波测试</a:t>
                      </a:r>
                      <a:r>
                        <a:rPr lang="en-US" altLang="zh-CN" sz="1000" baseline="0" dirty="0">
                          <a:latin typeface="Arial" panose="020B0604020202020204" pitchFamily="34" charset="0"/>
                          <a:ea typeface="黑体" panose="02010609060101010101" pitchFamily="49" charset="-122"/>
                        </a:rPr>
                        <a:t>-</a:t>
                      </a:r>
                      <a:r>
                        <a:rPr lang="zh-CN" altLang="en-US" sz="1000" baseline="0" dirty="0">
                          <a:latin typeface="Arial" panose="020B0604020202020204" pitchFamily="34" charset="0"/>
                          <a:ea typeface="黑体" panose="02010609060101010101" pitchFamily="49" charset="-122"/>
                        </a:rPr>
                        <a:t>满足动态</a:t>
                      </a:r>
                      <a:r>
                        <a:rPr lang="en-US" altLang="zh-CN" sz="1000" baseline="0" dirty="0">
                          <a:latin typeface="Arial" panose="020B0604020202020204" pitchFamily="34" charset="0"/>
                          <a:ea typeface="黑体" panose="02010609060101010101" pitchFamily="49" charset="-122"/>
                        </a:rPr>
                        <a:t>EIS</a:t>
                      </a:r>
                      <a:r>
                        <a:rPr lang="zh-CN" altLang="en-US" sz="1000" baseline="0" dirty="0">
                          <a:latin typeface="Arial" panose="020B0604020202020204" pitchFamily="34" charset="0"/>
                          <a:ea typeface="黑体" panose="02010609060101010101" pitchFamily="49" charset="-122"/>
                        </a:rPr>
                        <a:t>测试、同步正负极及单体交流阻抗测试</a:t>
                      </a:r>
                    </a:p>
                  </a:txBody>
                  <a:tcPr/>
                </a:tc>
                <a:extLst>
                  <a:ext uri="{0D108BD9-81ED-4DB2-BD59-A6C34878D82A}">
                    <a16:rowId xmlns:a16="http://schemas.microsoft.com/office/drawing/2014/main" val="2068452615"/>
                  </a:ext>
                </a:extLst>
              </a:tr>
              <a:tr h="88452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latinLnBrk="1"/>
                      <a:r>
                        <a:rPr lang="zh-CN" altLang="en-US" sz="800" baseline="0" dirty="0">
                          <a:latin typeface="Arial" panose="020B0604020202020204" pitchFamily="34" charset="0"/>
                          <a:ea typeface="黑体" panose="02010609060101010101" pitchFamily="49" charset="-122"/>
                        </a:rPr>
                        <a:t>①</a:t>
                      </a:r>
                      <a:r>
                        <a:rPr lang="en-US" altLang="zh-CN" sz="800" kern="1200" baseline="0" dirty="0" err="1">
                          <a:solidFill>
                            <a:schemeClr val="tx1"/>
                          </a:solidFill>
                          <a:latin typeface="Arial" panose="020B0604020202020204" pitchFamily="34" charset="0"/>
                          <a:ea typeface="黑体" panose="02010609060101010101" pitchFamily="49" charset="-122"/>
                          <a:cs typeface="+mn-cs"/>
                        </a:rPr>
                        <a:t>Pstat</a:t>
                      </a:r>
                      <a:r>
                        <a:rPr lang="en-US" altLang="zh-CN" sz="800" kern="1200" baseline="0" dirty="0">
                          <a:solidFill>
                            <a:schemeClr val="tx1"/>
                          </a:solidFill>
                          <a:latin typeface="Arial" panose="020B0604020202020204" pitchFamily="34" charset="0"/>
                          <a:ea typeface="黑体" panose="02010609060101010101" pitchFamily="49" charset="-122"/>
                          <a:cs typeface="+mn-cs"/>
                        </a:rPr>
                        <a:t> 1MS/s</a:t>
                      </a:r>
                      <a:r>
                        <a:rPr lang="zh-CN" altLang="en-US" sz="800" kern="1200" baseline="0" dirty="0">
                          <a:solidFill>
                            <a:schemeClr val="tx1"/>
                          </a:solidFill>
                          <a:latin typeface="Arial" panose="020B0604020202020204" pitchFamily="34" charset="0"/>
                          <a:ea typeface="黑体" panose="02010609060101010101" pitchFamily="49" charset="-122"/>
                          <a:cs typeface="+mn-cs"/>
                        </a:rPr>
                        <a:t>；②</a:t>
                      </a:r>
                      <a:r>
                        <a:rPr lang="en-US" altLang="zh-CN" sz="800" kern="1200" baseline="0" dirty="0">
                          <a:solidFill>
                            <a:schemeClr val="tx1"/>
                          </a:solidFill>
                          <a:latin typeface="Arial" panose="020B0604020202020204" pitchFamily="34" charset="0"/>
                          <a:ea typeface="黑体" panose="02010609060101010101" pitchFamily="49" charset="-122"/>
                          <a:cs typeface="+mn-cs"/>
                        </a:rPr>
                        <a:t>FRA 1MHz (10</a:t>
                      </a:r>
                      <a:r>
                        <a:rPr lang="el-GR" altLang="zh-CN" sz="800" kern="1200" baseline="0" dirty="0">
                          <a:solidFill>
                            <a:schemeClr val="tx1"/>
                          </a:solidFill>
                          <a:latin typeface="Arial" panose="020B0604020202020204" pitchFamily="34" charset="0"/>
                          <a:ea typeface="黑体" panose="02010609060101010101" pitchFamily="49" charset="-122"/>
                          <a:cs typeface="+mn-cs"/>
                        </a:rPr>
                        <a:t>μ</a:t>
                      </a:r>
                      <a:r>
                        <a:rPr lang="en-US" altLang="zh-CN" sz="800" kern="1200" baseline="0" dirty="0">
                          <a:solidFill>
                            <a:schemeClr val="tx1"/>
                          </a:solidFill>
                          <a:latin typeface="Arial" panose="020B0604020202020204" pitchFamily="34" charset="0"/>
                          <a:ea typeface="黑体" panose="02010609060101010101" pitchFamily="49" charset="-122"/>
                          <a:cs typeface="+mn-cs"/>
                        </a:rPr>
                        <a:t>H z~1MHz)FRA 300kHz (10</a:t>
                      </a:r>
                      <a:r>
                        <a:rPr lang="el-GR" altLang="zh-CN" sz="800" kern="1200" baseline="0" dirty="0">
                          <a:solidFill>
                            <a:schemeClr val="tx1"/>
                          </a:solidFill>
                          <a:latin typeface="Arial" panose="020B0604020202020204" pitchFamily="34" charset="0"/>
                          <a:ea typeface="黑体" panose="02010609060101010101" pitchFamily="49" charset="-122"/>
                          <a:cs typeface="+mn-cs"/>
                        </a:rPr>
                        <a:t>μ</a:t>
                      </a:r>
                      <a:r>
                        <a:rPr lang="en-US" altLang="zh-CN" sz="800" kern="1200" baseline="0" dirty="0">
                          <a:solidFill>
                            <a:schemeClr val="tx1"/>
                          </a:solidFill>
                          <a:latin typeface="Arial" panose="020B0604020202020204" pitchFamily="34" charset="0"/>
                          <a:ea typeface="黑体" panose="02010609060101010101" pitchFamily="49" charset="-122"/>
                          <a:cs typeface="+mn-cs"/>
                        </a:rPr>
                        <a:t>H z</a:t>
                      </a:r>
                      <a:r>
                        <a:rPr lang="zh-CN" altLang="en-US" sz="800" kern="1200" baseline="0" dirty="0">
                          <a:solidFill>
                            <a:schemeClr val="tx1"/>
                          </a:solidFill>
                          <a:latin typeface="Arial" panose="020B0604020202020204" pitchFamily="34" charset="0"/>
                          <a:ea typeface="黑体" panose="02010609060101010101" pitchFamily="49" charset="-122"/>
                          <a:cs typeface="+mn-cs"/>
                        </a:rPr>
                        <a:t>～</a:t>
                      </a:r>
                      <a:r>
                        <a:rPr lang="en-US" altLang="zh-CN" sz="800" kern="1200" baseline="0" dirty="0">
                          <a:solidFill>
                            <a:schemeClr val="tx1"/>
                          </a:solidFill>
                          <a:latin typeface="Arial" panose="020B0604020202020204" pitchFamily="34" charset="0"/>
                          <a:ea typeface="黑体" panose="02010609060101010101" pitchFamily="49" charset="-122"/>
                          <a:cs typeface="+mn-cs"/>
                        </a:rPr>
                        <a:t>300KHz)</a:t>
                      </a:r>
                      <a:r>
                        <a:rPr lang="zh-CN" altLang="en-US" sz="800" kern="1200" baseline="0" dirty="0">
                          <a:solidFill>
                            <a:schemeClr val="tx1"/>
                          </a:solidFill>
                          <a:latin typeface="Arial" panose="020B0604020202020204" pitchFamily="34" charset="0"/>
                          <a:ea typeface="黑体" panose="02010609060101010101" pitchFamily="49" charset="-122"/>
                          <a:cs typeface="+mn-cs"/>
                        </a:rPr>
                        <a:t>；③</a:t>
                      </a:r>
                      <a:r>
                        <a:rPr lang="en-US" altLang="zh-CN" sz="800" kern="1200" baseline="0" dirty="0" err="1">
                          <a:solidFill>
                            <a:schemeClr val="tx1"/>
                          </a:solidFill>
                          <a:latin typeface="Arial" panose="020B0604020202020204" pitchFamily="34" charset="0"/>
                          <a:ea typeface="黑体" panose="02010609060101010101" pitchFamily="49" charset="-122"/>
                          <a:cs typeface="+mn-cs"/>
                        </a:rPr>
                        <a:t>Pstat</a:t>
                      </a:r>
                      <a:r>
                        <a:rPr lang="en-US" altLang="zh-CN" sz="800" kern="1200" baseline="0" dirty="0">
                          <a:solidFill>
                            <a:schemeClr val="tx1"/>
                          </a:solidFill>
                          <a:latin typeface="Arial" panose="020B0604020202020204" pitchFamily="34" charset="0"/>
                          <a:ea typeface="黑体" panose="02010609060101010101" pitchFamily="49" charset="-122"/>
                          <a:cs typeface="+mn-cs"/>
                        </a:rPr>
                        <a:t> AUX</a:t>
                      </a:r>
                      <a:r>
                        <a:rPr lang="zh-CN" altLang="en-US" sz="800" kern="1200" baseline="0" dirty="0">
                          <a:solidFill>
                            <a:schemeClr val="tx1"/>
                          </a:solidFill>
                          <a:latin typeface="Arial" panose="020B0604020202020204" pitchFamily="34" charset="0"/>
                          <a:ea typeface="黑体" panose="02010609060101010101" pitchFamily="49" charset="-122"/>
                          <a:cs typeface="+mn-cs"/>
                        </a:rPr>
                        <a:t>；</a:t>
                      </a:r>
                      <a:endParaRPr lang="en-US" altLang="zh-CN" sz="800" kern="1200" baseline="0" dirty="0">
                        <a:solidFill>
                          <a:schemeClr val="tx1"/>
                        </a:solidFill>
                        <a:latin typeface="Arial" panose="020B0604020202020204" pitchFamily="34" charset="0"/>
                        <a:ea typeface="黑体" panose="02010609060101010101" pitchFamily="49" charset="-122"/>
                        <a:cs typeface="+mn-cs"/>
                      </a:endParaRPr>
                    </a:p>
                    <a:p>
                      <a:pPr latinLnBrk="1"/>
                      <a:r>
                        <a:rPr lang="zh-CN" altLang="en-US" sz="800" kern="1200" baseline="0" dirty="0">
                          <a:solidFill>
                            <a:schemeClr val="tx1"/>
                          </a:solidFill>
                          <a:latin typeface="Arial" panose="020B0604020202020204" pitchFamily="34" charset="0"/>
                          <a:ea typeface="黑体" panose="02010609060101010101" pitchFamily="49" charset="-122"/>
                          <a:cs typeface="+mn-cs"/>
                        </a:rPr>
                        <a:t>④</a:t>
                      </a:r>
                      <a:r>
                        <a:rPr lang="en-US" altLang="zh-CN" sz="800" kern="1200" baseline="0" dirty="0">
                          <a:solidFill>
                            <a:schemeClr val="tx1"/>
                          </a:solidFill>
                          <a:latin typeface="Arial" panose="020B0604020202020204" pitchFamily="34" charset="0"/>
                          <a:ea typeface="黑体" panose="02010609060101010101" pitchFamily="49" charset="-122"/>
                          <a:cs typeface="+mn-cs"/>
                        </a:rPr>
                        <a:t>Boost  12V20A (+12V/-3V</a:t>
                      </a:r>
                      <a:r>
                        <a:rPr lang="zh-CN" altLang="en-US" sz="800" kern="1200" baseline="0" dirty="0">
                          <a:solidFill>
                            <a:schemeClr val="tx1"/>
                          </a:solidFill>
                          <a:latin typeface="Arial" panose="020B0604020202020204" pitchFamily="34" charset="0"/>
                          <a:ea typeface="黑体" panose="02010609060101010101" pitchFamily="49" charset="-122"/>
                          <a:cs typeface="+mn-cs"/>
                        </a:rPr>
                        <a:t>，</a:t>
                      </a:r>
                      <a:r>
                        <a:rPr lang="en-US" altLang="zh-CN" sz="800" kern="1200" baseline="0" dirty="0">
                          <a:solidFill>
                            <a:schemeClr val="tx1"/>
                          </a:solidFill>
                          <a:latin typeface="Arial" panose="020B0604020202020204" pitchFamily="34" charset="0"/>
                          <a:ea typeface="黑体" panose="02010609060101010101" pitchFamily="49" charset="-122"/>
                          <a:cs typeface="+mn-cs"/>
                        </a:rPr>
                        <a:t>+20A)</a:t>
                      </a:r>
                      <a:br>
                        <a:rPr lang="en-US" altLang="zh-CN" sz="800" kern="1200" baseline="0" dirty="0">
                          <a:solidFill>
                            <a:schemeClr val="tx1"/>
                          </a:solidFill>
                          <a:latin typeface="Arial" panose="020B0604020202020204" pitchFamily="34" charset="0"/>
                          <a:ea typeface="黑体" panose="02010609060101010101" pitchFamily="49" charset="-122"/>
                          <a:cs typeface="+mn-cs"/>
                        </a:rPr>
                      </a:br>
                      <a:r>
                        <a:rPr lang="en-US" altLang="zh-CN" sz="800" kern="1200" baseline="0" dirty="0">
                          <a:solidFill>
                            <a:schemeClr val="tx1"/>
                          </a:solidFill>
                          <a:latin typeface="Arial" panose="020B0604020202020204" pitchFamily="34" charset="0"/>
                          <a:ea typeface="黑体" panose="02010609060101010101" pitchFamily="49" charset="-122"/>
                          <a:cs typeface="+mn-cs"/>
                        </a:rPr>
                        <a:t>Boot 24V10A (+24V/-3V</a:t>
                      </a:r>
                      <a:r>
                        <a:rPr lang="zh-CN" altLang="en-US" sz="800" kern="1200" baseline="0" dirty="0">
                          <a:solidFill>
                            <a:schemeClr val="tx1"/>
                          </a:solidFill>
                          <a:latin typeface="Arial" panose="020B0604020202020204" pitchFamily="34" charset="0"/>
                          <a:ea typeface="黑体" panose="02010609060101010101" pitchFamily="49" charset="-122"/>
                          <a:cs typeface="+mn-cs"/>
                        </a:rPr>
                        <a:t>，</a:t>
                      </a:r>
                      <a:r>
                        <a:rPr lang="en-US" altLang="zh-CN" sz="800" kern="1200" baseline="0" dirty="0">
                          <a:solidFill>
                            <a:schemeClr val="tx1"/>
                          </a:solidFill>
                          <a:latin typeface="Arial" panose="020B0604020202020204" pitchFamily="34" charset="0"/>
                          <a:ea typeface="黑体" panose="02010609060101010101" pitchFamily="49" charset="-122"/>
                          <a:cs typeface="+mn-cs"/>
                        </a:rPr>
                        <a:t>+10A)</a:t>
                      </a:r>
                      <a:br>
                        <a:rPr lang="en-US" altLang="zh-CN" sz="800" kern="1200" baseline="0" dirty="0">
                          <a:solidFill>
                            <a:schemeClr val="tx1"/>
                          </a:solidFill>
                          <a:latin typeface="Arial" panose="020B0604020202020204" pitchFamily="34" charset="0"/>
                          <a:ea typeface="黑体" panose="02010609060101010101" pitchFamily="49" charset="-122"/>
                          <a:cs typeface="+mn-cs"/>
                        </a:rPr>
                      </a:br>
                      <a:r>
                        <a:rPr lang="en-US" altLang="zh-CN" sz="800" kern="1200" baseline="0" dirty="0">
                          <a:solidFill>
                            <a:schemeClr val="tx1"/>
                          </a:solidFill>
                          <a:latin typeface="Arial" panose="020B0604020202020204" pitchFamily="34" charset="0"/>
                          <a:ea typeface="黑体" panose="02010609060101010101" pitchFamily="49" charset="-122"/>
                          <a:cs typeface="+mn-cs"/>
                        </a:rPr>
                        <a:t>Boost 50V5A (+50V/-3V</a:t>
                      </a:r>
                      <a:r>
                        <a:rPr lang="zh-CN" altLang="en-US" sz="800" kern="1200" baseline="0" dirty="0">
                          <a:solidFill>
                            <a:schemeClr val="tx1"/>
                          </a:solidFill>
                          <a:latin typeface="Arial" panose="020B0604020202020204" pitchFamily="34" charset="0"/>
                          <a:ea typeface="黑体" panose="02010609060101010101" pitchFamily="49" charset="-122"/>
                          <a:cs typeface="+mn-cs"/>
                        </a:rPr>
                        <a:t>，</a:t>
                      </a:r>
                      <a:r>
                        <a:rPr lang="en-US" altLang="zh-CN" sz="800" kern="1200" baseline="0" dirty="0">
                          <a:solidFill>
                            <a:schemeClr val="tx1"/>
                          </a:solidFill>
                          <a:latin typeface="Arial" panose="020B0604020202020204" pitchFamily="34" charset="0"/>
                          <a:ea typeface="黑体" panose="02010609060101010101" pitchFamily="49" charset="-122"/>
                          <a:cs typeface="+mn-cs"/>
                        </a:rPr>
                        <a:t>+5A)</a:t>
                      </a:r>
                    </a:p>
                    <a:p>
                      <a:pPr latinLnBrk="1"/>
                      <a:r>
                        <a:rPr lang="en-US" altLang="zh-CN" sz="800" kern="1200" baseline="0" dirty="0">
                          <a:solidFill>
                            <a:schemeClr val="tx1"/>
                          </a:solidFill>
                          <a:latin typeface="Arial" panose="020B0604020202020204" pitchFamily="34" charset="0"/>
                          <a:ea typeface="黑体" panose="02010609060101010101" pitchFamily="49" charset="-122"/>
                          <a:cs typeface="+mn-cs"/>
                        </a:rPr>
                        <a:t>Boost 50V25A (+50V/-3V</a:t>
                      </a:r>
                      <a:r>
                        <a:rPr lang="zh-CN" altLang="en-US" sz="800" kern="1200" baseline="0" dirty="0">
                          <a:solidFill>
                            <a:schemeClr val="tx1"/>
                          </a:solidFill>
                          <a:latin typeface="Arial" panose="020B0604020202020204" pitchFamily="34" charset="0"/>
                          <a:ea typeface="黑体" panose="02010609060101010101" pitchFamily="49" charset="-122"/>
                          <a:cs typeface="+mn-cs"/>
                        </a:rPr>
                        <a:t>，</a:t>
                      </a:r>
                      <a:r>
                        <a:rPr lang="en-US" altLang="zh-CN" sz="800" kern="1200" baseline="0" dirty="0">
                          <a:solidFill>
                            <a:schemeClr val="tx1"/>
                          </a:solidFill>
                          <a:latin typeface="Arial" panose="020B0604020202020204" pitchFamily="34" charset="0"/>
                          <a:ea typeface="黑体" panose="02010609060101010101" pitchFamily="49" charset="-122"/>
                          <a:cs typeface="+mn-cs"/>
                        </a:rPr>
                        <a:t>-25A </a:t>
                      </a:r>
                      <a:r>
                        <a:rPr lang="zh-CN" altLang="en-US" sz="800" kern="1200" baseline="0" dirty="0">
                          <a:solidFill>
                            <a:schemeClr val="tx1"/>
                          </a:solidFill>
                          <a:latin typeface="Arial" panose="020B0604020202020204" pitchFamily="34" charset="0"/>
                          <a:ea typeface="黑体" panose="02010609060101010101" pitchFamily="49" charset="-122"/>
                          <a:cs typeface="+mn-cs"/>
                        </a:rPr>
                        <a:t>仅放电模式</a:t>
                      </a:r>
                      <a:r>
                        <a:rPr lang="en-US" altLang="zh-CN" sz="800" kern="1200" baseline="0" dirty="0">
                          <a:solidFill>
                            <a:schemeClr val="tx1"/>
                          </a:solidFill>
                          <a:latin typeface="Arial" panose="020B0604020202020204" pitchFamily="34" charset="0"/>
                          <a:ea typeface="黑体" panose="02010609060101010101" pitchFamily="49" charset="-122"/>
                          <a:cs typeface="+mn-cs"/>
                        </a:rPr>
                        <a:t>)</a:t>
                      </a:r>
                    </a:p>
                  </a:txBody>
                  <a:tcPr/>
                </a:tc>
                <a:extLst>
                  <a:ext uri="{0D108BD9-81ED-4DB2-BD59-A6C34878D82A}">
                    <a16:rowId xmlns:a16="http://schemas.microsoft.com/office/drawing/2014/main" val="927390836"/>
                  </a:ext>
                </a:extLst>
              </a:tr>
              <a:tr h="398579">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tc>
                <a:tc>
                  <a:txBody>
                    <a:bodyPr/>
                    <a:lstStyle/>
                    <a:p>
                      <a:pPr>
                        <a:lnSpc>
                          <a:spcPct val="100000"/>
                        </a:lnSpc>
                      </a:pPr>
                      <a:r>
                        <a:rPr lang="zh-CN" altLang="en-US" sz="1050" baseline="0" dirty="0">
                          <a:latin typeface="Arial" panose="020B0604020202020204" pitchFamily="34" charset="0"/>
                          <a:ea typeface="黑体" panose="02010609060101010101" pitchFamily="49" charset="-122"/>
                        </a:rPr>
                        <a:t>数据线、数据夹、测试标准样品</a:t>
                      </a:r>
                    </a:p>
                  </a:txBody>
                  <a:tcPr anchor="ctr"/>
                </a:tc>
                <a:extLst>
                  <a:ext uri="{0D108BD9-81ED-4DB2-BD59-A6C34878D82A}">
                    <a16:rowId xmlns:a16="http://schemas.microsoft.com/office/drawing/2014/main" val="2536165804"/>
                  </a:ext>
                </a:extLst>
              </a:tr>
              <a:tr h="398579">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氢能和燃料电池研究</a:t>
                      </a:r>
                    </a:p>
                  </a:txBody>
                  <a:tcPr/>
                </a:tc>
                <a:extLst>
                  <a:ext uri="{0D108BD9-81ED-4DB2-BD59-A6C34878D82A}">
                    <a16:rowId xmlns:a16="http://schemas.microsoft.com/office/drawing/2014/main" val="1740165783"/>
                  </a:ext>
                </a:extLst>
              </a:tr>
              <a:tr h="398579">
                <a:tc>
                  <a:txBody>
                    <a:bodyPr/>
                    <a:lstStyle/>
                    <a:p>
                      <a:pPr algn="ctr">
                        <a:lnSpc>
                          <a:spcPct val="150000"/>
                        </a:lnSpc>
                      </a:pPr>
                      <a:r>
                        <a:rPr lang="zh-CN" altLang="en-US" sz="1050" baseline="0" dirty="0">
                          <a:latin typeface="Arial" panose="020B0604020202020204" pitchFamily="34" charset="0"/>
                          <a:ea typeface="黑体" panose="02010609060101010101" pitchFamily="49" charset="-122"/>
                        </a:rPr>
                        <a:t>仪器所在地</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廊坊平房实验室</a:t>
                      </a:r>
                    </a:p>
                  </a:txBody>
                  <a:tcPr/>
                </a:tc>
                <a:extLst>
                  <a:ext uri="{0D108BD9-81ED-4DB2-BD59-A6C34878D82A}">
                    <a16:rowId xmlns:a16="http://schemas.microsoft.com/office/drawing/2014/main" val="2916336532"/>
                  </a:ext>
                </a:extLst>
              </a:tr>
            </a:tbl>
          </a:graphicData>
        </a:graphic>
      </p:graphicFrame>
      <p:pic>
        <p:nvPicPr>
          <p:cNvPr id="3" name="图片 2">
            <a:extLst>
              <a:ext uri="{FF2B5EF4-FFF2-40B4-BE49-F238E27FC236}">
                <a16:creationId xmlns:a16="http://schemas.microsoft.com/office/drawing/2014/main" id="{F4F82611-F9EE-303A-CF50-4B17BC2EF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082" y="790633"/>
            <a:ext cx="2816987" cy="2112741"/>
          </a:xfrm>
          <a:prstGeom prst="rect">
            <a:avLst/>
          </a:prstGeom>
        </p:spPr>
      </p:pic>
      <p:pic>
        <p:nvPicPr>
          <p:cNvPr id="7" name="图片 6">
            <a:extLst>
              <a:ext uri="{FF2B5EF4-FFF2-40B4-BE49-F238E27FC236}">
                <a16:creationId xmlns:a16="http://schemas.microsoft.com/office/drawing/2014/main" id="{9988CC04-7DBB-7322-ADD4-ABEF55014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082" y="2942150"/>
            <a:ext cx="2816986" cy="2112740"/>
          </a:xfrm>
          <a:prstGeom prst="rect">
            <a:avLst/>
          </a:prstGeom>
        </p:spPr>
      </p:pic>
    </p:spTree>
    <p:extLst>
      <p:ext uri="{BB962C8B-B14F-4D97-AF65-F5344CB8AC3E}">
        <p14:creationId xmlns:p14="http://schemas.microsoft.com/office/powerpoint/2010/main" val="80851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5F661E-9C09-F12A-7D11-C61723E959CC}"/>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8</a:t>
            </a:r>
            <a:r>
              <a:rPr lang="zh-CN" altLang="en-US" sz="2400" b="1" dirty="0">
                <a:solidFill>
                  <a:srgbClr val="C00000"/>
                </a:solidFill>
                <a:latin typeface="微软雅黑" panose="020B0503020204020204" pitchFamily="34" charset="-122"/>
                <a:ea typeface="微软雅黑" panose="020B0503020204020204" pitchFamily="34" charset="-122"/>
              </a:rPr>
              <a:t>、阻抗分析仪</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19" name="Rectangle 2">
            <a:extLst>
              <a:ext uri="{FF2B5EF4-FFF2-40B4-BE49-F238E27FC236}">
                <a16:creationId xmlns:a16="http://schemas.microsoft.com/office/drawing/2014/main" id="{C1A4FE83-97F7-3C6E-F827-87EFCAFEEE94}"/>
              </a:ext>
            </a:extLst>
          </p:cNvPr>
          <p:cNvSpPr>
            <a:spLocks noChangeArrowheads="1"/>
          </p:cNvSpPr>
          <p:nvPr/>
        </p:nvSpPr>
        <p:spPr bwMode="auto">
          <a:xfrm>
            <a:off x="-1" y="1885780"/>
            <a:ext cx="72299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 name="表格 1">
            <a:extLst>
              <a:ext uri="{FF2B5EF4-FFF2-40B4-BE49-F238E27FC236}">
                <a16:creationId xmlns:a16="http://schemas.microsoft.com/office/drawing/2014/main" id="{8789E443-FABC-52B3-34E2-1687B4E79DF7}"/>
              </a:ext>
            </a:extLst>
          </p:cNvPr>
          <p:cNvGraphicFramePr>
            <a:graphicFrameLocks noGrp="1"/>
          </p:cNvGraphicFramePr>
          <p:nvPr>
            <p:extLst>
              <p:ext uri="{D42A27DB-BD31-4B8C-83A1-F6EECF244321}">
                <p14:modId xmlns:p14="http://schemas.microsoft.com/office/powerpoint/2010/main" val="1256496787"/>
              </p:ext>
            </p:extLst>
          </p:nvPr>
        </p:nvGraphicFramePr>
        <p:xfrm>
          <a:off x="4823460" y="906950"/>
          <a:ext cx="3917340" cy="4058920"/>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2584800">
                  <a:extLst>
                    <a:ext uri="{9D8B030D-6E8A-4147-A177-3AD203B41FA5}">
                      <a16:colId xmlns:a16="http://schemas.microsoft.com/office/drawing/2014/main" val="1826847282"/>
                    </a:ext>
                  </a:extLst>
                </a:gridCol>
              </a:tblGrid>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设备品牌</a:t>
                      </a:r>
                    </a:p>
                  </a:txBody>
                  <a:tcPr anchor="ctr"/>
                </a:tc>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zh-CN" altLang="en-US" sz="1200" baseline="0" dirty="0">
                          <a:latin typeface="Arial" panose="020B0604020202020204" pitchFamily="34" charset="0"/>
                          <a:ea typeface="黑体" panose="02010609060101010101" pitchFamily="49" charset="-122"/>
                        </a:rPr>
                        <a:t>英国输力强</a:t>
                      </a:r>
                    </a:p>
                  </a:txBody>
                  <a:tcPr/>
                </a:tc>
                <a:extLst>
                  <a:ext uri="{0D108BD9-81ED-4DB2-BD59-A6C34878D82A}">
                    <a16:rowId xmlns:a16="http://schemas.microsoft.com/office/drawing/2014/main" val="2140144083"/>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设备型号</a:t>
                      </a: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350" b="0" i="0" kern="1200" dirty="0">
                          <a:solidFill>
                            <a:schemeClr val="tx1"/>
                          </a:solidFill>
                          <a:effectLst/>
                          <a:latin typeface="+mn-lt"/>
                          <a:ea typeface="+mn-ea"/>
                          <a:cs typeface="+mn-cs"/>
                        </a:rPr>
                        <a:t>1260A</a:t>
                      </a:r>
                    </a:p>
                  </a:txBody>
                  <a:tcPr anchor="ctr"/>
                </a:tc>
                <a:extLst>
                  <a:ext uri="{0D108BD9-81ED-4DB2-BD59-A6C34878D82A}">
                    <a16:rowId xmlns:a16="http://schemas.microsoft.com/office/drawing/2014/main" val="3547999647"/>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引进时间</a:t>
                      </a: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200" baseline="0" dirty="0">
                          <a:latin typeface="Arial" panose="020B0604020202020204" pitchFamily="34" charset="0"/>
                          <a:ea typeface="黑体" panose="02010609060101010101" pitchFamily="49" charset="-122"/>
                        </a:rPr>
                        <a:t>2022</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4</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21</a:t>
                      </a:r>
                      <a:r>
                        <a:rPr lang="zh-CN" altLang="en-US" sz="1200" baseline="0" dirty="0">
                          <a:latin typeface="Arial" panose="020B0604020202020204" pitchFamily="34" charset="0"/>
                          <a:ea typeface="黑体" panose="02010609060101010101" pitchFamily="49" charset="-122"/>
                        </a:rPr>
                        <a:t>日</a:t>
                      </a:r>
                    </a:p>
                  </a:txBody>
                  <a:tcPr anchor="ctr"/>
                </a:tc>
                <a:extLst>
                  <a:ext uri="{0D108BD9-81ED-4DB2-BD59-A6C34878D82A}">
                    <a16:rowId xmlns:a16="http://schemas.microsoft.com/office/drawing/2014/main" val="2470313204"/>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设备现状</a:t>
                      </a:r>
                    </a:p>
                  </a:txBody>
                  <a:tcPr anchor="ctr"/>
                </a:tc>
                <a:tc>
                  <a:txBody>
                    <a:bodyPr/>
                    <a:lstStyle/>
                    <a:p>
                      <a:pPr>
                        <a:lnSpc>
                          <a:spcPct val="100000"/>
                        </a:lnSpc>
                      </a:pPr>
                      <a:r>
                        <a:rPr lang="zh-CN" altLang="en-US" sz="1200" baseline="0" dirty="0">
                          <a:latin typeface="Arial" panose="020B0604020202020204" pitchFamily="34" charset="0"/>
                          <a:ea typeface="黑体" panose="02010609060101010101" pitchFamily="49" charset="-122"/>
                        </a:rPr>
                        <a:t>正常，待机</a:t>
                      </a:r>
                    </a:p>
                  </a:txBody>
                  <a:tcPr anchor="ctr"/>
                </a:tc>
                <a:extLst>
                  <a:ext uri="{0D108BD9-81ED-4DB2-BD59-A6C34878D82A}">
                    <a16:rowId xmlns:a16="http://schemas.microsoft.com/office/drawing/2014/main" val="1932703922"/>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设备功能及用途</a:t>
                      </a:r>
                    </a:p>
                  </a:txBody>
                  <a:tcPr anchor="ctr"/>
                </a:tc>
                <a:tc>
                  <a:txBody>
                    <a:bodyPr/>
                    <a:lstStyle/>
                    <a:p>
                      <a:pPr>
                        <a:lnSpc>
                          <a:spcPct val="100000"/>
                        </a:lnSpc>
                      </a:pPr>
                      <a:r>
                        <a:rPr lang="zh-CN" altLang="en-US" sz="700" kern="1200" baseline="0" dirty="0">
                          <a:solidFill>
                            <a:schemeClr val="tx1"/>
                          </a:solidFill>
                          <a:latin typeface="Arial" panose="020B0604020202020204" pitchFamily="34" charset="0"/>
                          <a:ea typeface="黑体" panose="02010609060101010101" pitchFamily="49" charset="-122"/>
                          <a:cs typeface="+mn-cs"/>
                        </a:rPr>
                        <a:t>输力强阻抗分析仪具有极宽的频率范围</a:t>
                      </a:r>
                      <a:r>
                        <a:rPr lang="en-US" altLang="zh-CN" sz="700" kern="1200" baseline="0" dirty="0">
                          <a:solidFill>
                            <a:schemeClr val="tx1"/>
                          </a:solidFill>
                          <a:latin typeface="Arial" panose="020B0604020202020204" pitchFamily="34" charset="0"/>
                          <a:ea typeface="黑体" panose="02010609060101010101" pitchFamily="49" charset="-122"/>
                          <a:cs typeface="+mn-cs"/>
                        </a:rPr>
                        <a:t>(</a:t>
                      </a:r>
                      <a:r>
                        <a:rPr lang="zh-CN" altLang="en-US" sz="700" kern="1200" baseline="0" dirty="0">
                          <a:solidFill>
                            <a:schemeClr val="tx1"/>
                          </a:solidFill>
                          <a:latin typeface="Arial" panose="020B0604020202020204" pitchFamily="34" charset="0"/>
                          <a:ea typeface="黑体" panose="02010609060101010101" pitchFamily="49" charset="-122"/>
                          <a:cs typeface="+mn-cs"/>
                        </a:rPr>
                        <a:t>至</a:t>
                      </a:r>
                      <a:r>
                        <a:rPr lang="en-US" altLang="zh-CN" sz="700" kern="1200" baseline="0" dirty="0">
                          <a:solidFill>
                            <a:schemeClr val="tx1"/>
                          </a:solidFill>
                          <a:latin typeface="Arial" panose="020B0604020202020204" pitchFamily="34" charset="0"/>
                          <a:ea typeface="黑体" panose="02010609060101010101" pitchFamily="49" charset="-122"/>
                          <a:cs typeface="+mn-cs"/>
                        </a:rPr>
                        <a:t>32MHz)  </a:t>
                      </a:r>
                      <a:r>
                        <a:rPr lang="zh-CN" altLang="en-US" sz="700" kern="1200" baseline="0" dirty="0">
                          <a:solidFill>
                            <a:schemeClr val="tx1"/>
                          </a:solidFill>
                          <a:latin typeface="Arial" panose="020B0604020202020204" pitchFamily="34" charset="0"/>
                          <a:ea typeface="黑体" panose="02010609060101010101" pitchFamily="49" charset="-122"/>
                          <a:cs typeface="+mn-cs"/>
                        </a:rPr>
                        <a:t>从</a:t>
                      </a:r>
                      <a:r>
                        <a:rPr lang="en-US" altLang="zh-CN" sz="700" kern="1200" baseline="0" dirty="0">
                          <a:solidFill>
                            <a:schemeClr val="tx1"/>
                          </a:solidFill>
                          <a:latin typeface="Arial" panose="020B0604020202020204" pitchFamily="34" charset="0"/>
                          <a:ea typeface="黑体" panose="02010609060101010101" pitchFamily="49" charset="-122"/>
                          <a:cs typeface="+mn-cs"/>
                        </a:rPr>
                        <a:t>10μHz</a:t>
                      </a:r>
                      <a:r>
                        <a:rPr lang="zh-CN" altLang="en-US" sz="700" kern="1200" baseline="0" dirty="0">
                          <a:solidFill>
                            <a:schemeClr val="tx1"/>
                          </a:solidFill>
                          <a:latin typeface="Arial" panose="020B0604020202020204" pitchFamily="34" charset="0"/>
                          <a:ea typeface="黑体" panose="02010609060101010101" pitchFamily="49" charset="-122"/>
                          <a:cs typeface="+mn-cs"/>
                        </a:rPr>
                        <a:t>到</a:t>
                      </a:r>
                      <a:r>
                        <a:rPr lang="en-US" altLang="zh-CN" sz="700" kern="1200" baseline="0" dirty="0">
                          <a:solidFill>
                            <a:schemeClr val="tx1"/>
                          </a:solidFill>
                          <a:latin typeface="Arial" panose="020B0604020202020204" pitchFamily="34" charset="0"/>
                          <a:ea typeface="黑体" panose="02010609060101010101" pitchFamily="49" charset="-122"/>
                          <a:cs typeface="+mn-cs"/>
                        </a:rPr>
                        <a:t>32MHz</a:t>
                      </a:r>
                      <a:r>
                        <a:rPr lang="zh-CN" altLang="en-US" sz="700" kern="1200" baseline="0" dirty="0">
                          <a:solidFill>
                            <a:schemeClr val="tx1"/>
                          </a:solidFill>
                          <a:latin typeface="Arial" panose="020B0604020202020204" pitchFamily="34" charset="0"/>
                          <a:ea typeface="黑体" panose="02010609060101010101" pitchFamily="49" charset="-122"/>
                          <a:cs typeface="+mn-cs"/>
                        </a:rPr>
                        <a:t>而分辨率达到百万分之</a:t>
                      </a:r>
                      <a:r>
                        <a:rPr lang="en-US" altLang="zh-CN" sz="700" kern="1200" baseline="0" dirty="0">
                          <a:solidFill>
                            <a:schemeClr val="tx1"/>
                          </a:solidFill>
                          <a:latin typeface="Arial" panose="020B0604020202020204" pitchFamily="34" charset="0"/>
                          <a:ea typeface="黑体" panose="02010609060101010101" pitchFamily="49" charset="-122"/>
                          <a:cs typeface="+mn-cs"/>
                        </a:rPr>
                        <a:t>0.015</a:t>
                      </a:r>
                      <a:r>
                        <a:rPr lang="zh-CN" altLang="en-US" sz="700" kern="1200" baseline="0" dirty="0">
                          <a:solidFill>
                            <a:schemeClr val="tx1"/>
                          </a:solidFill>
                          <a:latin typeface="Arial" panose="020B0604020202020204" pitchFamily="34" charset="0"/>
                          <a:ea typeface="黑体" panose="02010609060101010101" pitchFamily="49" charset="-122"/>
                          <a:cs typeface="+mn-cs"/>
                        </a:rPr>
                        <a:t>。将所有化学及分子机理的分析研究出众地全部包括在一台简单仪器中。 高精度  测量精度</a:t>
                      </a:r>
                      <a:r>
                        <a:rPr lang="en-US" altLang="zh-CN" sz="700" kern="1200" baseline="0" dirty="0">
                          <a:solidFill>
                            <a:schemeClr val="tx1"/>
                          </a:solidFill>
                          <a:latin typeface="Arial" panose="020B0604020202020204" pitchFamily="34" charset="0"/>
                          <a:ea typeface="黑体" panose="02010609060101010101" pitchFamily="49" charset="-122"/>
                          <a:cs typeface="+mn-cs"/>
                        </a:rPr>
                        <a:t>0.1%</a:t>
                      </a:r>
                      <a:r>
                        <a:rPr lang="zh-CN" altLang="en-US" sz="700" kern="1200" baseline="0" dirty="0">
                          <a:solidFill>
                            <a:schemeClr val="tx1"/>
                          </a:solidFill>
                          <a:latin typeface="Arial" panose="020B0604020202020204" pitchFamily="34" charset="0"/>
                          <a:ea typeface="黑体" panose="02010609060101010101" pitchFamily="49" charset="-122"/>
                          <a:cs typeface="+mn-cs"/>
                        </a:rPr>
                        <a:t>相位精度</a:t>
                      </a:r>
                      <a:r>
                        <a:rPr lang="en-US" altLang="zh-CN" sz="700" kern="1200" baseline="0" dirty="0">
                          <a:solidFill>
                            <a:schemeClr val="tx1"/>
                          </a:solidFill>
                          <a:latin typeface="Arial" panose="020B0604020202020204" pitchFamily="34" charset="0"/>
                          <a:ea typeface="黑体" panose="02010609060101010101" pitchFamily="49" charset="-122"/>
                          <a:cs typeface="+mn-cs"/>
                        </a:rPr>
                        <a:t>0.1</a:t>
                      </a:r>
                      <a:r>
                        <a:rPr lang="zh-CN" altLang="en-US" sz="700" kern="1200" baseline="0" dirty="0">
                          <a:solidFill>
                            <a:schemeClr val="tx1"/>
                          </a:solidFill>
                          <a:latin typeface="Arial" panose="020B0604020202020204" pitchFamily="34" charset="0"/>
                          <a:ea typeface="黑体" panose="02010609060101010101" pitchFamily="49" charset="-122"/>
                          <a:cs typeface="+mn-cs"/>
                        </a:rPr>
                        <a:t>。，即使样品有微小的变化也可被检测到并定量化。 无噪分析  </a:t>
                      </a:r>
                      <a:r>
                        <a:rPr lang="en-US" altLang="zh-CN" sz="700" kern="1200" baseline="0" dirty="0">
                          <a:solidFill>
                            <a:schemeClr val="tx1"/>
                          </a:solidFill>
                          <a:latin typeface="Arial" panose="020B0604020202020204" pitchFamily="34" charset="0"/>
                          <a:ea typeface="黑体" panose="02010609060101010101" pitchFamily="49" charset="-122"/>
                          <a:cs typeface="+mn-cs"/>
                        </a:rPr>
                        <a:t>1260A</a:t>
                      </a:r>
                      <a:r>
                        <a:rPr lang="zh-CN" altLang="en-US" sz="700" kern="1200" baseline="0" dirty="0">
                          <a:solidFill>
                            <a:schemeClr val="tx1"/>
                          </a:solidFill>
                          <a:latin typeface="Arial" panose="020B0604020202020204" pitchFamily="34" charset="0"/>
                          <a:ea typeface="黑体" panose="02010609060101010101" pitchFamily="49" charset="-122"/>
                          <a:cs typeface="+mn-cs"/>
                        </a:rPr>
                        <a:t>使用了输力强公司的单正弦波相关专利技术，该技术能消除那些简单仪器所困扰的噪声及谐波失真干扰。</a:t>
                      </a:r>
                    </a:p>
                  </a:txBody>
                  <a:tcPr anchor="ctr"/>
                </a:tc>
                <a:extLst>
                  <a:ext uri="{0D108BD9-81ED-4DB2-BD59-A6C34878D82A}">
                    <a16:rowId xmlns:a16="http://schemas.microsoft.com/office/drawing/2014/main" val="2068452615"/>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700" baseline="0" dirty="0">
                          <a:latin typeface="Arial" panose="020B0604020202020204" pitchFamily="34" charset="0"/>
                          <a:ea typeface="黑体" panose="02010609060101010101" pitchFamily="49" charset="-122"/>
                        </a:rPr>
                        <a:t>①</a:t>
                      </a:r>
                      <a:r>
                        <a:rPr lang="zh-CN" altLang="en-US" sz="700" kern="1200" baseline="0" dirty="0">
                          <a:solidFill>
                            <a:schemeClr val="tx1"/>
                          </a:solidFill>
                          <a:latin typeface="Arial" panose="020B0604020202020204" pitchFamily="34" charset="0"/>
                          <a:ea typeface="黑体" panose="02010609060101010101" pitchFamily="49" charset="-122"/>
                          <a:cs typeface="+mn-cs"/>
                        </a:rPr>
                        <a:t>频率分辨率六千五百万分之一即百万分之</a:t>
                      </a:r>
                      <a:r>
                        <a:rPr lang="en-US" altLang="zh-CN" sz="700" kern="1200" baseline="0" dirty="0">
                          <a:solidFill>
                            <a:schemeClr val="tx1"/>
                          </a:solidFill>
                          <a:latin typeface="Arial" panose="020B0604020202020204" pitchFamily="34" charset="0"/>
                          <a:ea typeface="黑体" panose="02010609060101010101" pitchFamily="49" charset="-122"/>
                          <a:cs typeface="+mn-cs"/>
                        </a:rPr>
                        <a:t>0.015</a:t>
                      </a:r>
                      <a:r>
                        <a:rPr lang="zh-CN" altLang="en-US" sz="700" kern="1200" baseline="0" dirty="0">
                          <a:solidFill>
                            <a:schemeClr val="tx1"/>
                          </a:solidFill>
                          <a:latin typeface="Arial" panose="020B0604020202020204" pitchFamily="34" charset="0"/>
                          <a:ea typeface="黑体" panose="02010609060101010101" pitchFamily="49" charset="-122"/>
                          <a:cs typeface="+mn-cs"/>
                        </a:rPr>
                        <a:t>；②频率范围从</a:t>
                      </a:r>
                      <a:r>
                        <a:rPr lang="en-US" altLang="zh-CN" sz="700" kern="1200" baseline="0" dirty="0">
                          <a:solidFill>
                            <a:schemeClr val="tx1"/>
                          </a:solidFill>
                          <a:latin typeface="Arial" panose="020B0604020202020204" pitchFamily="34" charset="0"/>
                          <a:ea typeface="黑体" panose="02010609060101010101" pitchFamily="49" charset="-122"/>
                          <a:cs typeface="+mn-cs"/>
                        </a:rPr>
                        <a:t>10 µHz </a:t>
                      </a:r>
                      <a:r>
                        <a:rPr lang="zh-CN" altLang="en-US" sz="700" kern="1200" baseline="0" dirty="0">
                          <a:solidFill>
                            <a:schemeClr val="tx1"/>
                          </a:solidFill>
                          <a:latin typeface="Arial" panose="020B0604020202020204" pitchFamily="34" charset="0"/>
                          <a:ea typeface="黑体" panose="02010609060101010101" pitchFamily="49" charset="-122"/>
                          <a:cs typeface="+mn-cs"/>
                        </a:rPr>
                        <a:t>至 </a:t>
                      </a:r>
                      <a:r>
                        <a:rPr lang="en-US" altLang="zh-CN" sz="700" kern="1200" baseline="0" dirty="0">
                          <a:solidFill>
                            <a:schemeClr val="tx1"/>
                          </a:solidFill>
                          <a:latin typeface="Arial" panose="020B0604020202020204" pitchFamily="34" charset="0"/>
                          <a:ea typeface="黑体" panose="02010609060101010101" pitchFamily="49" charset="-122"/>
                          <a:cs typeface="+mn-cs"/>
                        </a:rPr>
                        <a:t>32 MHz</a:t>
                      </a:r>
                      <a:r>
                        <a:rPr lang="zh-CN" altLang="en-US" sz="700" kern="1200" baseline="0" dirty="0">
                          <a:solidFill>
                            <a:schemeClr val="tx1"/>
                          </a:solidFill>
                          <a:latin typeface="Arial" panose="020B0604020202020204" pitchFamily="34" charset="0"/>
                          <a:ea typeface="黑体" panose="02010609060101010101" pitchFamily="49" charset="-122"/>
                          <a:cs typeface="+mn-cs"/>
                        </a:rPr>
                        <a:t>；③幅值</a:t>
                      </a:r>
                      <a:r>
                        <a:rPr lang="en-US" altLang="zh-CN" sz="700" kern="1200" baseline="0" dirty="0">
                          <a:solidFill>
                            <a:schemeClr val="tx1"/>
                          </a:solidFill>
                          <a:latin typeface="Arial" panose="020B0604020202020204" pitchFamily="34" charset="0"/>
                          <a:ea typeface="黑体" panose="02010609060101010101" pitchFamily="49" charset="-122"/>
                          <a:cs typeface="+mn-cs"/>
                        </a:rPr>
                        <a:t>0.1%</a:t>
                      </a:r>
                      <a:r>
                        <a:rPr lang="zh-CN" altLang="en-US" sz="700" kern="1200" baseline="0" dirty="0">
                          <a:solidFill>
                            <a:schemeClr val="tx1"/>
                          </a:solidFill>
                          <a:latin typeface="Arial" panose="020B0604020202020204" pitchFamily="34" charset="0"/>
                          <a:ea typeface="黑体" panose="02010609060101010101" pitchFamily="49" charset="-122"/>
                          <a:cs typeface="+mn-cs"/>
                        </a:rPr>
                        <a:t>，相角</a:t>
                      </a:r>
                      <a:r>
                        <a:rPr lang="en-US" altLang="zh-CN" sz="700" kern="1200" baseline="0" dirty="0">
                          <a:solidFill>
                            <a:schemeClr val="tx1"/>
                          </a:solidFill>
                          <a:latin typeface="Arial" panose="020B0604020202020204" pitchFamily="34" charset="0"/>
                          <a:ea typeface="黑体" panose="02010609060101010101" pitchFamily="49" charset="-122"/>
                          <a:cs typeface="+mn-cs"/>
                        </a:rPr>
                        <a:t>0.1 </a:t>
                      </a:r>
                      <a:r>
                        <a:rPr lang="zh-CN" altLang="en-US" sz="700" kern="1200" baseline="0" dirty="0">
                          <a:solidFill>
                            <a:schemeClr val="tx1"/>
                          </a:solidFill>
                          <a:latin typeface="Arial" panose="020B0604020202020204" pitchFamily="34" charset="0"/>
                          <a:ea typeface="黑体" panose="02010609060101010101" pitchFamily="49" charset="-122"/>
                          <a:cs typeface="+mn-cs"/>
                        </a:rPr>
                        <a:t>度的精度；④分辨率达到</a:t>
                      </a:r>
                      <a:r>
                        <a:rPr lang="en-US" altLang="zh-CN" sz="700" kern="1200" baseline="0" dirty="0">
                          <a:solidFill>
                            <a:schemeClr val="tx1"/>
                          </a:solidFill>
                          <a:latin typeface="Arial" panose="020B0604020202020204" pitchFamily="34" charset="0"/>
                          <a:ea typeface="黑体" panose="02010609060101010101" pitchFamily="49" charset="-122"/>
                          <a:cs typeface="+mn-cs"/>
                        </a:rPr>
                        <a:t>0.001 </a:t>
                      </a:r>
                      <a:r>
                        <a:rPr lang="zh-CN" altLang="en-US" sz="700" kern="1200" baseline="0" dirty="0">
                          <a:solidFill>
                            <a:schemeClr val="tx1"/>
                          </a:solidFill>
                          <a:latin typeface="Arial" panose="020B0604020202020204" pitchFamily="34" charset="0"/>
                          <a:ea typeface="黑体" panose="02010609060101010101" pitchFamily="49" charset="-122"/>
                          <a:cs typeface="+mn-cs"/>
                        </a:rPr>
                        <a:t>分贝，</a:t>
                      </a:r>
                      <a:r>
                        <a:rPr lang="en-US" altLang="zh-CN" sz="700" kern="1200" baseline="0" dirty="0">
                          <a:solidFill>
                            <a:schemeClr val="tx1"/>
                          </a:solidFill>
                          <a:latin typeface="Arial" panose="020B0604020202020204" pitchFamily="34" charset="0"/>
                          <a:ea typeface="黑体" panose="02010609060101010101" pitchFamily="49" charset="-122"/>
                          <a:cs typeface="+mn-cs"/>
                        </a:rPr>
                        <a:t>0.01</a:t>
                      </a:r>
                      <a:r>
                        <a:rPr lang="zh-CN" altLang="en-US" sz="700" kern="1200" baseline="0" dirty="0">
                          <a:solidFill>
                            <a:schemeClr val="tx1"/>
                          </a:solidFill>
                          <a:latin typeface="Arial" panose="020B0604020202020204" pitchFamily="34" charset="0"/>
                          <a:ea typeface="黑体" panose="02010609060101010101" pitchFamily="49" charset="-122"/>
                          <a:cs typeface="+mn-cs"/>
                        </a:rPr>
                        <a:t>。度可捕捉测量中每一个细节阻抗测量达</a:t>
                      </a:r>
                      <a:r>
                        <a:rPr lang="en-US" altLang="zh-CN" sz="700" kern="1200" baseline="0" dirty="0">
                          <a:solidFill>
                            <a:schemeClr val="tx1"/>
                          </a:solidFill>
                          <a:latin typeface="Arial" panose="020B0604020202020204" pitchFamily="34" charset="0"/>
                          <a:ea typeface="黑体" panose="02010609060101010101" pitchFamily="49" charset="-122"/>
                          <a:cs typeface="+mn-cs"/>
                        </a:rPr>
                        <a:t>100 </a:t>
                      </a:r>
                      <a:r>
                        <a:rPr lang="zh-CN" altLang="en-US" sz="700" kern="1200" baseline="0" dirty="0">
                          <a:solidFill>
                            <a:schemeClr val="tx1"/>
                          </a:solidFill>
                          <a:latin typeface="Arial" panose="020B0604020202020204" pitchFamily="34" charset="0"/>
                          <a:ea typeface="黑体" panose="02010609060101010101" pitchFamily="49" charset="-122"/>
                          <a:cs typeface="+mn-cs"/>
                        </a:rPr>
                        <a:t>兆欧；⑤</a:t>
                      </a:r>
                      <a:r>
                        <a:rPr lang="en-US" altLang="zh-CN" sz="700" kern="1200" baseline="0" dirty="0">
                          <a:solidFill>
                            <a:schemeClr val="tx1"/>
                          </a:solidFill>
                          <a:latin typeface="Arial" panose="020B0604020202020204" pitchFamily="34" charset="0"/>
                          <a:ea typeface="黑体" panose="02010609060101010101" pitchFamily="49" charset="-122"/>
                          <a:cs typeface="+mn-cs"/>
                        </a:rPr>
                        <a:t>2</a:t>
                      </a:r>
                      <a:r>
                        <a:rPr lang="zh-CN" altLang="en-US" sz="700" kern="1200" baseline="0" dirty="0">
                          <a:solidFill>
                            <a:schemeClr val="tx1"/>
                          </a:solidFill>
                          <a:latin typeface="Arial" panose="020B0604020202020204" pitchFamily="34" charset="0"/>
                          <a:ea typeface="黑体" panose="02010609060101010101" pitchFamily="49" charset="-122"/>
                          <a:cs typeface="+mn-cs"/>
                        </a:rPr>
                        <a:t>、</a:t>
                      </a:r>
                      <a:r>
                        <a:rPr lang="en-US" altLang="zh-CN" sz="700" kern="1200" baseline="0" dirty="0">
                          <a:solidFill>
                            <a:schemeClr val="tx1"/>
                          </a:solidFill>
                          <a:latin typeface="Arial" panose="020B0604020202020204" pitchFamily="34" charset="0"/>
                          <a:ea typeface="黑体" panose="02010609060101010101" pitchFamily="49" charset="-122"/>
                          <a:cs typeface="+mn-cs"/>
                        </a:rPr>
                        <a:t>3</a:t>
                      </a:r>
                      <a:r>
                        <a:rPr lang="zh-CN" altLang="en-US" sz="700" kern="1200" baseline="0" dirty="0">
                          <a:solidFill>
                            <a:schemeClr val="tx1"/>
                          </a:solidFill>
                          <a:latin typeface="Arial" panose="020B0604020202020204" pitchFamily="34" charset="0"/>
                          <a:ea typeface="黑体" panose="02010609060101010101" pitchFamily="49" charset="-122"/>
                          <a:cs typeface="+mn-cs"/>
                        </a:rPr>
                        <a:t>、或</a:t>
                      </a:r>
                      <a:r>
                        <a:rPr lang="en-US" altLang="zh-CN" sz="700" kern="1200" baseline="0" dirty="0">
                          <a:solidFill>
                            <a:schemeClr val="tx1"/>
                          </a:solidFill>
                          <a:latin typeface="Arial" panose="020B0604020202020204" pitchFamily="34" charset="0"/>
                          <a:ea typeface="黑体" panose="02010609060101010101" pitchFamily="49" charset="-122"/>
                          <a:cs typeface="+mn-cs"/>
                        </a:rPr>
                        <a:t>4 </a:t>
                      </a:r>
                      <a:r>
                        <a:rPr lang="zh-CN" altLang="en-US" sz="700" kern="1200" baseline="0" dirty="0">
                          <a:solidFill>
                            <a:schemeClr val="tx1"/>
                          </a:solidFill>
                          <a:latin typeface="Arial" panose="020B0604020202020204" pitchFamily="34" charset="0"/>
                          <a:ea typeface="黑体" panose="02010609060101010101" pitchFamily="49" charset="-122"/>
                          <a:cs typeface="+mn-cs"/>
                        </a:rPr>
                        <a:t>端测量配置</a:t>
                      </a:r>
                      <a:r>
                        <a:rPr lang="en-US" altLang="zh-CN" sz="700" kern="1200" baseline="0" dirty="0">
                          <a:solidFill>
                            <a:schemeClr val="tx1"/>
                          </a:solidFill>
                          <a:latin typeface="Arial" panose="020B0604020202020204" pitchFamily="34" charset="0"/>
                          <a:ea typeface="黑体" panose="02010609060101010101" pitchFamily="49" charset="-122"/>
                          <a:cs typeface="+mn-cs"/>
                        </a:rPr>
                        <a:t>; </a:t>
                      </a:r>
                      <a:r>
                        <a:rPr lang="zh-CN" altLang="en-US" sz="700" kern="1200" baseline="0" dirty="0">
                          <a:solidFill>
                            <a:schemeClr val="tx1"/>
                          </a:solidFill>
                          <a:latin typeface="Arial" panose="020B0604020202020204" pitchFamily="34" charset="0"/>
                          <a:ea typeface="黑体" panose="02010609060101010101" pitchFamily="49" charset="-122"/>
                          <a:cs typeface="+mn-cs"/>
                        </a:rPr>
                        <a:t>单独工作可进行阻抗测量；⑥极化电压达</a:t>
                      </a:r>
                      <a:r>
                        <a:rPr lang="en-US" altLang="zh-CN" sz="700" kern="1200" baseline="0" dirty="0">
                          <a:solidFill>
                            <a:schemeClr val="tx1"/>
                          </a:solidFill>
                          <a:latin typeface="Arial" panose="020B0604020202020204" pitchFamily="34" charset="0"/>
                          <a:ea typeface="黑体" panose="02010609060101010101" pitchFamily="49" charset="-122"/>
                          <a:cs typeface="+mn-cs"/>
                        </a:rPr>
                        <a:t>40.95</a:t>
                      </a:r>
                      <a:r>
                        <a:rPr lang="zh-CN" altLang="en-US" sz="700" kern="1200" baseline="0" dirty="0">
                          <a:solidFill>
                            <a:schemeClr val="tx1"/>
                          </a:solidFill>
                          <a:latin typeface="Arial" panose="020B0604020202020204" pitchFamily="34" charset="0"/>
                          <a:ea typeface="黑体" panose="02010609060101010101" pitchFamily="49" charset="-122"/>
                          <a:cs typeface="+mn-cs"/>
                        </a:rPr>
                        <a:t>伏；</a:t>
                      </a:r>
                      <a:endParaRPr lang="en-US" altLang="zh-CN" sz="700" kern="1200" baseline="0" dirty="0">
                        <a:solidFill>
                          <a:schemeClr val="tx1"/>
                        </a:solidFill>
                        <a:latin typeface="Arial" panose="020B0604020202020204" pitchFamily="34" charset="0"/>
                        <a:ea typeface="黑体" panose="02010609060101010101" pitchFamily="49" charset="-122"/>
                        <a:cs typeface="+mn-cs"/>
                      </a:endParaRPr>
                    </a:p>
                  </a:txBody>
                  <a:tcPr anchor="ctr"/>
                </a:tc>
                <a:extLst>
                  <a:ext uri="{0D108BD9-81ED-4DB2-BD59-A6C34878D82A}">
                    <a16:rowId xmlns:a16="http://schemas.microsoft.com/office/drawing/2014/main" val="927390836"/>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关键配件</a:t>
                      </a:r>
                    </a:p>
                  </a:txBody>
                  <a:tcPr anchor="ctr"/>
                </a:tc>
                <a:tc>
                  <a:txBody>
                    <a:bodyPr/>
                    <a:lstStyle/>
                    <a:p>
                      <a:pPr>
                        <a:lnSpc>
                          <a:spcPct val="100000"/>
                        </a:lnSpc>
                      </a:pPr>
                      <a:r>
                        <a:rPr lang="zh-CN" altLang="en-US" sz="900" baseline="0" dirty="0">
                          <a:latin typeface="Arial" panose="020B0604020202020204" pitchFamily="34" charset="0"/>
                          <a:ea typeface="黑体" panose="02010609060101010101" pitchFamily="49" charset="-122"/>
                        </a:rPr>
                        <a:t>数据线、数据夹</a:t>
                      </a:r>
                    </a:p>
                  </a:txBody>
                  <a:tcPr anchor="ctr"/>
                </a:tc>
                <a:extLst>
                  <a:ext uri="{0D108BD9-81ED-4DB2-BD59-A6C34878D82A}">
                    <a16:rowId xmlns:a16="http://schemas.microsoft.com/office/drawing/2014/main" val="2536165804"/>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支撑课题及研究方向</a:t>
                      </a:r>
                    </a:p>
                  </a:txBody>
                  <a:tcPr anchor="ctr"/>
                </a:tc>
                <a:tc>
                  <a:txBody>
                    <a:bodyPr/>
                    <a:lstStyle/>
                    <a:p>
                      <a:pPr>
                        <a:lnSpc>
                          <a:spcPct val="100000"/>
                        </a:lnSpc>
                      </a:pPr>
                      <a:endParaRPr lang="zh-CN" altLang="en-US" sz="1200" baseline="0" dirty="0">
                        <a:latin typeface="Arial" panose="020B0604020202020204" pitchFamily="34" charset="0"/>
                        <a:ea typeface="黑体" panose="02010609060101010101" pitchFamily="49" charset="-122"/>
                      </a:endParaRPr>
                    </a:p>
                  </a:txBody>
                  <a:tcPr anchor="ctr"/>
                </a:tc>
                <a:extLst>
                  <a:ext uri="{0D108BD9-81ED-4DB2-BD59-A6C34878D82A}">
                    <a16:rowId xmlns:a16="http://schemas.microsoft.com/office/drawing/2014/main" val="1740165783"/>
                  </a:ext>
                </a:extLst>
              </a:tr>
              <a:tr h="370840">
                <a:tc>
                  <a:txBody>
                    <a:bodyPr/>
                    <a:lstStyle/>
                    <a:p>
                      <a:pPr marL="0" algn="ctr" defTabSz="685800" rtl="0" eaLnBrk="1" latinLnBrk="0" hangingPunct="1">
                        <a:lnSpc>
                          <a:spcPct val="10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nchor="ct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廊坊平房实验室</a:t>
                      </a:r>
                    </a:p>
                  </a:txBody>
                  <a:tcPr/>
                </a:tc>
                <a:extLst>
                  <a:ext uri="{0D108BD9-81ED-4DB2-BD59-A6C34878D82A}">
                    <a16:rowId xmlns:a16="http://schemas.microsoft.com/office/drawing/2014/main" val="2916336532"/>
                  </a:ext>
                </a:extLst>
              </a:tr>
            </a:tbl>
          </a:graphicData>
        </a:graphic>
      </p:graphicFrame>
      <p:pic>
        <p:nvPicPr>
          <p:cNvPr id="5" name="图片 4">
            <a:extLst>
              <a:ext uri="{FF2B5EF4-FFF2-40B4-BE49-F238E27FC236}">
                <a16:creationId xmlns:a16="http://schemas.microsoft.com/office/drawing/2014/main" id="{F1954C83-FD14-A522-A030-7AEF500CA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94" y="1042872"/>
            <a:ext cx="4483920" cy="3362940"/>
          </a:xfrm>
          <a:prstGeom prst="rect">
            <a:avLst/>
          </a:prstGeom>
        </p:spPr>
      </p:pic>
    </p:spTree>
    <p:extLst>
      <p:ext uri="{BB962C8B-B14F-4D97-AF65-F5344CB8AC3E}">
        <p14:creationId xmlns:p14="http://schemas.microsoft.com/office/powerpoint/2010/main" val="282364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CEF038-A746-9168-5344-65E64F63515F}"/>
              </a:ext>
            </a:extLst>
          </p:cNvPr>
          <p:cNvSpPr txBox="1"/>
          <p:nvPr/>
        </p:nvSpPr>
        <p:spPr>
          <a:xfrm>
            <a:off x="0" y="104321"/>
            <a:ext cx="9144000" cy="461665"/>
          </a:xfrm>
          <a:prstGeom prst="rect">
            <a:avLst/>
          </a:prstGeom>
          <a:noFill/>
        </p:spPr>
        <p:txBody>
          <a:bodyPr wrap="square">
            <a:spAutoFit/>
          </a:bodyPr>
          <a:lstStyle/>
          <a:p>
            <a:pPr algn="ctr" defTabSz="914378"/>
            <a:r>
              <a:rPr lang="en-US" altLang="zh-CN" sz="2400" b="1" dirty="0">
                <a:solidFill>
                  <a:srgbClr val="C00000"/>
                </a:solidFill>
                <a:latin typeface="微软雅黑" panose="020B0503020204020204" pitchFamily="34" charset="-122"/>
                <a:ea typeface="微软雅黑" panose="020B0503020204020204" pitchFamily="34" charset="-122"/>
              </a:rPr>
              <a:t>9</a:t>
            </a:r>
            <a:r>
              <a:rPr lang="zh-CN" altLang="en-US" sz="2400" b="1" dirty="0">
                <a:solidFill>
                  <a:srgbClr val="C00000"/>
                </a:solidFill>
                <a:latin typeface="微软雅黑" panose="020B0503020204020204" pitchFamily="34" charset="-122"/>
                <a:ea typeface="微软雅黑" panose="020B0503020204020204" pitchFamily="34" charset="-122"/>
              </a:rPr>
              <a:t>、手套箱</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06F2EF7B-FCAD-CF1D-5F8A-0D03CA8454A8}"/>
              </a:ext>
            </a:extLst>
          </p:cNvPr>
          <p:cNvGraphicFramePr>
            <a:graphicFrameLocks noGrp="1"/>
          </p:cNvGraphicFramePr>
          <p:nvPr>
            <p:extLst>
              <p:ext uri="{D42A27DB-BD31-4B8C-83A1-F6EECF244321}">
                <p14:modId xmlns:p14="http://schemas.microsoft.com/office/powerpoint/2010/main" val="3223038181"/>
              </p:ext>
            </p:extLst>
          </p:nvPr>
        </p:nvGraphicFramePr>
        <p:xfrm>
          <a:off x="4823460" y="906950"/>
          <a:ext cx="3917340" cy="3591560"/>
        </p:xfrm>
        <a:graphic>
          <a:graphicData uri="http://schemas.openxmlformats.org/drawingml/2006/table">
            <a:tbl>
              <a:tblPr firstRow="1" bandRow="1"/>
              <a:tblGrid>
                <a:gridCol w="1332540">
                  <a:extLst>
                    <a:ext uri="{9D8B030D-6E8A-4147-A177-3AD203B41FA5}">
                      <a16:colId xmlns:a16="http://schemas.microsoft.com/office/drawing/2014/main" val="2551849075"/>
                    </a:ext>
                  </a:extLst>
                </a:gridCol>
                <a:gridCol w="2584800">
                  <a:extLst>
                    <a:ext uri="{9D8B030D-6E8A-4147-A177-3AD203B41FA5}">
                      <a16:colId xmlns:a16="http://schemas.microsoft.com/office/drawing/2014/main" val="1826847282"/>
                    </a:ext>
                  </a:extLst>
                </a:gridCol>
              </a:tblGrid>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设备品牌</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德国布劳恩</a:t>
                      </a:r>
                    </a:p>
                  </a:txBody>
                  <a:tcPr/>
                </a:tc>
                <a:extLst>
                  <a:ext uri="{0D108BD9-81ED-4DB2-BD59-A6C34878D82A}">
                    <a16:rowId xmlns:a16="http://schemas.microsoft.com/office/drawing/2014/main" val="2140144083"/>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设备型号</a:t>
                      </a:r>
                    </a:p>
                  </a:txBody>
                  <a:tcPr/>
                </a:tc>
                <a:tc>
                  <a:txBody>
                    <a:bodyPr/>
                    <a:lstStyle/>
                    <a:p>
                      <a:pPr>
                        <a:lnSpc>
                          <a:spcPct val="150000"/>
                        </a:lnSpc>
                      </a:pPr>
                      <a:r>
                        <a:rPr lang="en-US" altLang="zh-CN" sz="1200" baseline="0" dirty="0">
                          <a:latin typeface="Arial" panose="020B0604020202020204" pitchFamily="34" charset="0"/>
                          <a:ea typeface="黑体" panose="02010609060101010101" pitchFamily="49" charset="-122"/>
                        </a:rPr>
                        <a:t>MB-10-G-V2A</a:t>
                      </a: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3547999647"/>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引进时间</a:t>
                      </a:r>
                    </a:p>
                  </a:txBody>
                  <a:tcPr/>
                </a:tc>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en-US" altLang="zh-CN" sz="1200" baseline="0" dirty="0">
                          <a:latin typeface="Arial" panose="020B0604020202020204" pitchFamily="34" charset="0"/>
                          <a:ea typeface="黑体" panose="02010609060101010101" pitchFamily="49" charset="-122"/>
                        </a:rPr>
                        <a:t>2020</a:t>
                      </a:r>
                      <a:r>
                        <a:rPr lang="zh-CN" altLang="en-US" sz="1200" baseline="0" dirty="0">
                          <a:latin typeface="Arial" panose="020B0604020202020204" pitchFamily="34" charset="0"/>
                          <a:ea typeface="黑体" panose="02010609060101010101" pitchFamily="49" charset="-122"/>
                        </a:rPr>
                        <a:t>年</a:t>
                      </a:r>
                      <a:r>
                        <a:rPr lang="en-US" altLang="zh-CN" sz="1200" baseline="0" dirty="0">
                          <a:latin typeface="Arial" panose="020B0604020202020204" pitchFamily="34" charset="0"/>
                          <a:ea typeface="黑体" panose="02010609060101010101" pitchFamily="49" charset="-122"/>
                        </a:rPr>
                        <a:t>5</a:t>
                      </a:r>
                      <a:r>
                        <a:rPr lang="zh-CN" altLang="en-US" sz="1200" baseline="0" dirty="0">
                          <a:latin typeface="Arial" panose="020B0604020202020204" pitchFamily="34" charset="0"/>
                          <a:ea typeface="黑体" panose="02010609060101010101" pitchFamily="49" charset="-122"/>
                        </a:rPr>
                        <a:t>月</a:t>
                      </a:r>
                      <a:r>
                        <a:rPr lang="en-US" altLang="zh-CN" sz="1200" baseline="0" dirty="0">
                          <a:latin typeface="Arial" panose="020B0604020202020204" pitchFamily="34" charset="0"/>
                          <a:ea typeface="黑体" panose="02010609060101010101" pitchFamily="49" charset="-122"/>
                        </a:rPr>
                        <a:t>26</a:t>
                      </a:r>
                      <a:r>
                        <a:rPr lang="zh-CN" altLang="en-US" sz="1200" baseline="0" dirty="0">
                          <a:latin typeface="Arial" panose="020B0604020202020204" pitchFamily="34" charset="0"/>
                          <a:ea typeface="黑体" panose="02010609060101010101" pitchFamily="49" charset="-122"/>
                        </a:rPr>
                        <a:t>日</a:t>
                      </a:r>
                    </a:p>
                  </a:txBody>
                  <a:tcPr/>
                </a:tc>
                <a:extLst>
                  <a:ext uri="{0D108BD9-81ED-4DB2-BD59-A6C34878D82A}">
                    <a16:rowId xmlns:a16="http://schemas.microsoft.com/office/drawing/2014/main" val="24703132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设备现状</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正常，待机</a:t>
                      </a:r>
                    </a:p>
                  </a:txBody>
                  <a:tcPr/>
                </a:tc>
                <a:extLst>
                  <a:ext uri="{0D108BD9-81ED-4DB2-BD59-A6C34878D82A}">
                    <a16:rowId xmlns:a16="http://schemas.microsoft.com/office/drawing/2014/main" val="1932703922"/>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设备功能及用途</a:t>
                      </a:r>
                    </a:p>
                  </a:txBody>
                  <a:tcPr/>
                </a:tc>
                <a:tc>
                  <a:txBody>
                    <a:bodyPr/>
                    <a:lstStyle/>
                    <a:p>
                      <a:pPr>
                        <a:lnSpc>
                          <a:spcPct val="150000"/>
                        </a:lnSpc>
                      </a:pPr>
                      <a:r>
                        <a:rPr lang="zh-CN" altLang="en-US" sz="1000" baseline="0" dirty="0">
                          <a:latin typeface="Arial" panose="020B0604020202020204" pitchFamily="34" charset="0"/>
                          <a:ea typeface="黑体" panose="02010609060101010101" pitchFamily="49" charset="-122"/>
                        </a:rPr>
                        <a:t>用于在真空下合成催化剂等</a:t>
                      </a:r>
                    </a:p>
                  </a:txBody>
                  <a:tcPr/>
                </a:tc>
                <a:extLst>
                  <a:ext uri="{0D108BD9-81ED-4DB2-BD59-A6C34878D82A}">
                    <a16:rowId xmlns:a16="http://schemas.microsoft.com/office/drawing/2014/main" val="2068452615"/>
                  </a:ext>
                </a:extLst>
              </a:tr>
              <a:tr h="370840">
                <a:tc>
                  <a:txBody>
                    <a:bodyPr/>
                    <a:lstStyle/>
                    <a:p>
                      <a:pPr algn="ctr">
                        <a:lnSpc>
                          <a:spcPct val="100000"/>
                        </a:lnSpc>
                      </a:pPr>
                      <a:r>
                        <a:rPr lang="zh-CN" altLang="en-US" sz="1000" baseline="0" dirty="0">
                          <a:latin typeface="Arial" panose="020B0604020202020204" pitchFamily="34" charset="0"/>
                          <a:ea typeface="黑体" panose="02010609060101010101" pitchFamily="49" charset="-122"/>
                        </a:rPr>
                        <a:t>设备关键参数</a:t>
                      </a:r>
                    </a:p>
                  </a:txBody>
                  <a:tcPr anchor="ctr"/>
                </a:tc>
                <a:tc>
                  <a:txBody>
                    <a:bodyPr/>
                    <a:lstStyle/>
                    <a:p>
                      <a:pPr>
                        <a:lnSpc>
                          <a:spcPct val="100000"/>
                        </a:lnSpc>
                      </a:pPr>
                      <a:r>
                        <a:rPr lang="zh-CN" altLang="en-US" sz="700" baseline="0" dirty="0">
                          <a:latin typeface="Arial" panose="020B0604020202020204" pitchFamily="34" charset="0"/>
                          <a:ea typeface="黑体" panose="02010609060101010101" pitchFamily="49" charset="-122"/>
                        </a:rPr>
                        <a:t>箱体泄漏率：</a:t>
                      </a:r>
                      <a:r>
                        <a:rPr lang="en-US" altLang="zh-CN" sz="700" baseline="0" dirty="0">
                          <a:latin typeface="Arial" panose="020B0604020202020204" pitchFamily="34" charset="0"/>
                          <a:ea typeface="黑体" panose="02010609060101010101" pitchFamily="49" charset="-122"/>
                        </a:rPr>
                        <a:t>&lt;0.05vol%/h</a:t>
                      </a:r>
                      <a:r>
                        <a:rPr lang="zh-CN" altLang="en-US" sz="700" baseline="0" dirty="0">
                          <a:latin typeface="Arial" panose="020B0604020202020204" pitchFamily="34" charset="0"/>
                          <a:ea typeface="黑体" panose="02010609060101010101" pitchFamily="49" charset="-122"/>
                        </a:rPr>
                        <a:t>；配置有</a:t>
                      </a:r>
                      <a:r>
                        <a:rPr lang="en-US" altLang="zh-CN" sz="700" baseline="0" dirty="0">
                          <a:latin typeface="Arial" panose="020B0604020202020204" pitchFamily="34" charset="0"/>
                          <a:ea typeface="黑体" panose="02010609060101010101" pitchFamily="49" charset="-122"/>
                        </a:rPr>
                        <a:t>2</a:t>
                      </a:r>
                      <a:r>
                        <a:rPr lang="zh-CN" altLang="en-US" sz="700" baseline="0" dirty="0">
                          <a:latin typeface="Arial" panose="020B0604020202020204" pitchFamily="34" charset="0"/>
                          <a:ea typeface="黑体" panose="02010609060101010101" pitchFamily="49" charset="-122"/>
                        </a:rPr>
                        <a:t>个过渡舱；大过渡舱，长</a:t>
                      </a:r>
                      <a:r>
                        <a:rPr lang="en-US" altLang="zh-CN" sz="700" baseline="0" dirty="0">
                          <a:latin typeface="Arial" panose="020B0604020202020204" pitchFamily="34" charset="0"/>
                          <a:ea typeface="黑体" panose="02010609060101010101" pitchFamily="49" charset="-122"/>
                        </a:rPr>
                        <a:t>600mm</a:t>
                      </a:r>
                      <a:r>
                        <a:rPr lang="zh-CN" altLang="en-US" sz="700" baseline="0" dirty="0">
                          <a:latin typeface="Arial" panose="020B0604020202020204" pitchFamily="34" charset="0"/>
                          <a:ea typeface="黑体" panose="02010609060101010101" pitchFamily="49" charset="-122"/>
                        </a:rPr>
                        <a:t>，直径</a:t>
                      </a:r>
                      <a:r>
                        <a:rPr lang="en-US" altLang="zh-CN" sz="700" baseline="0" dirty="0">
                          <a:latin typeface="Arial" panose="020B0604020202020204" pitchFamily="34" charset="0"/>
                          <a:ea typeface="黑体" panose="02010609060101010101" pitchFamily="49" charset="-122"/>
                        </a:rPr>
                        <a:t>390mm</a:t>
                      </a:r>
                      <a:r>
                        <a:rPr lang="zh-CN" altLang="en-US" sz="700" baseline="0" dirty="0">
                          <a:latin typeface="Arial" panose="020B0604020202020204" pitchFamily="34" charset="0"/>
                          <a:ea typeface="黑体" panose="02010609060101010101" pitchFamily="49" charset="-122"/>
                        </a:rPr>
                        <a:t>；微型过渡舱，长</a:t>
                      </a:r>
                      <a:r>
                        <a:rPr lang="en-US" altLang="zh-CN" sz="700" baseline="0" dirty="0">
                          <a:latin typeface="Arial" panose="020B0604020202020204" pitchFamily="34" charset="0"/>
                          <a:ea typeface="黑体" panose="02010609060101010101" pitchFamily="49" charset="-122"/>
                        </a:rPr>
                        <a:t>400mm</a:t>
                      </a:r>
                      <a:r>
                        <a:rPr lang="zh-CN" altLang="en-US" sz="700" baseline="0" dirty="0">
                          <a:latin typeface="Arial" panose="020B0604020202020204" pitchFamily="34" charset="0"/>
                          <a:ea typeface="黑体" panose="02010609060101010101" pitchFamily="49" charset="-122"/>
                        </a:rPr>
                        <a:t>，直径</a:t>
                      </a:r>
                      <a:r>
                        <a:rPr lang="en-US" altLang="zh-CN" sz="700" baseline="0" dirty="0">
                          <a:latin typeface="Arial" panose="020B0604020202020204" pitchFamily="34" charset="0"/>
                          <a:ea typeface="黑体" panose="02010609060101010101" pitchFamily="49" charset="-122"/>
                        </a:rPr>
                        <a:t>150mm</a:t>
                      </a:r>
                      <a:r>
                        <a:rPr lang="zh-CN" altLang="en-US" sz="700" baseline="0" dirty="0">
                          <a:latin typeface="Arial" panose="020B0604020202020204" pitchFamily="34" charset="0"/>
                          <a:ea typeface="黑体" panose="02010609060101010101" pitchFamily="49" charset="-122"/>
                        </a:rPr>
                        <a:t>；前窗面板：</a:t>
                      </a:r>
                      <a:r>
                        <a:rPr lang="en-US" altLang="zh-CN" sz="700" baseline="0" dirty="0">
                          <a:latin typeface="Arial" panose="020B0604020202020204" pitchFamily="34" charset="0"/>
                          <a:ea typeface="黑体" panose="02010609060101010101" pitchFamily="49" charset="-122"/>
                        </a:rPr>
                        <a:t>Lexan</a:t>
                      </a:r>
                      <a:r>
                        <a:rPr lang="zh-CN" altLang="en-US" sz="700" baseline="0" dirty="0">
                          <a:latin typeface="Arial" panose="020B0604020202020204" pitchFamily="34" charset="0"/>
                          <a:ea typeface="黑体" panose="02010609060101010101" pitchFamily="49" charset="-122"/>
                        </a:rPr>
                        <a:t>材质，厚度为</a:t>
                      </a:r>
                      <a:r>
                        <a:rPr lang="en-US" altLang="zh-CN" sz="700" baseline="0" dirty="0">
                          <a:latin typeface="Arial" panose="020B0604020202020204" pitchFamily="34" charset="0"/>
                          <a:ea typeface="黑体" panose="02010609060101010101" pitchFamily="49" charset="-122"/>
                        </a:rPr>
                        <a:t>10mm</a:t>
                      </a:r>
                      <a:r>
                        <a:rPr lang="zh-CN" altLang="en-US" sz="700" baseline="0" dirty="0">
                          <a:latin typeface="Arial" panose="020B0604020202020204" pitchFamily="34" charset="0"/>
                          <a:ea typeface="黑体" panose="02010609060101010101" pitchFamily="49" charset="-122"/>
                        </a:rPr>
                        <a:t>；</a:t>
                      </a:r>
                      <a:r>
                        <a:rPr lang="en-US" altLang="zh-CN" sz="700" baseline="0" dirty="0">
                          <a:latin typeface="Arial" panose="020B0604020202020204" pitchFamily="34" charset="0"/>
                          <a:ea typeface="黑体" panose="02010609060101010101" pitchFamily="49" charset="-122"/>
                        </a:rPr>
                        <a:t>4</a:t>
                      </a:r>
                      <a:r>
                        <a:rPr lang="zh-CN" altLang="en-US" sz="700" baseline="0" dirty="0">
                          <a:latin typeface="Arial" panose="020B0604020202020204" pitchFamily="34" charset="0"/>
                          <a:ea typeface="黑体" panose="02010609060101010101" pitchFamily="49" charset="-122"/>
                        </a:rPr>
                        <a:t>只溴丁基橡胶手套，厚度为</a:t>
                      </a:r>
                      <a:r>
                        <a:rPr lang="en-US" altLang="zh-CN" sz="700" baseline="0" dirty="0">
                          <a:latin typeface="Arial" panose="020B0604020202020204" pitchFamily="34" charset="0"/>
                          <a:ea typeface="黑体" panose="02010609060101010101" pitchFamily="49" charset="-122"/>
                        </a:rPr>
                        <a:t>0.4mm</a:t>
                      </a:r>
                      <a:r>
                        <a:rPr lang="zh-CN" altLang="en-US" sz="700" baseline="0" dirty="0">
                          <a:latin typeface="Arial" panose="020B0604020202020204" pitchFamily="34" charset="0"/>
                          <a:ea typeface="黑体" panose="02010609060101010101" pitchFamily="49" charset="-122"/>
                        </a:rPr>
                        <a:t>，末端口径</a:t>
                      </a:r>
                      <a:r>
                        <a:rPr lang="en-US" altLang="zh-CN" sz="700" baseline="0" dirty="0">
                          <a:latin typeface="Arial" panose="020B0604020202020204" pitchFamily="34" charset="0"/>
                          <a:ea typeface="黑体" panose="02010609060101010101" pitchFamily="49" charset="-122"/>
                        </a:rPr>
                        <a:t>220mm</a:t>
                      </a:r>
                      <a:r>
                        <a:rPr lang="zh-CN" altLang="en-US" sz="700" baseline="0" dirty="0">
                          <a:latin typeface="Arial" panose="020B0604020202020204" pitchFamily="34" charset="0"/>
                          <a:ea typeface="黑体" panose="02010609060101010101" pitchFamily="49" charset="-122"/>
                        </a:rPr>
                        <a:t>；水探头：检测范围，</a:t>
                      </a:r>
                      <a:r>
                        <a:rPr lang="en-US" altLang="zh-CN" sz="700" baseline="0" dirty="0">
                          <a:latin typeface="Arial" panose="020B0604020202020204" pitchFamily="34" charset="0"/>
                          <a:ea typeface="黑体" panose="02010609060101010101" pitchFamily="49" charset="-122"/>
                        </a:rPr>
                        <a:t>0-500ppm</a:t>
                      </a:r>
                      <a:r>
                        <a:rPr lang="zh-CN" altLang="en-US" sz="700" baseline="0" dirty="0">
                          <a:latin typeface="Arial" panose="020B0604020202020204" pitchFamily="34" charset="0"/>
                          <a:ea typeface="黑体" panose="02010609060101010101" pitchFamily="49" charset="-122"/>
                        </a:rPr>
                        <a:t>；氧探头：检测范围，</a:t>
                      </a:r>
                      <a:r>
                        <a:rPr lang="en-US" altLang="zh-CN" sz="700" baseline="0" dirty="0">
                          <a:latin typeface="Arial" panose="020B0604020202020204" pitchFamily="34" charset="0"/>
                          <a:ea typeface="黑体" panose="02010609060101010101" pitchFamily="49" charset="-122"/>
                        </a:rPr>
                        <a:t>0-1000ppm</a:t>
                      </a:r>
                      <a:r>
                        <a:rPr lang="zh-CN" altLang="en-US" sz="700" baseline="0" dirty="0">
                          <a:latin typeface="Arial" panose="020B0604020202020204" pitchFamily="34" charset="0"/>
                          <a:ea typeface="黑体" panose="02010609060101010101" pitchFamily="49" charset="-122"/>
                        </a:rPr>
                        <a:t>。</a:t>
                      </a:r>
                    </a:p>
                  </a:txBody>
                  <a:tcPr/>
                </a:tc>
                <a:extLst>
                  <a:ext uri="{0D108BD9-81ED-4DB2-BD59-A6C34878D82A}">
                    <a16:rowId xmlns:a16="http://schemas.microsoft.com/office/drawing/2014/main" val="927390836"/>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关键配件</a:t>
                      </a:r>
                    </a:p>
                  </a:txBody>
                  <a:tcPr/>
                </a:tc>
                <a:tc>
                  <a:txBody>
                    <a:bodyPr/>
                    <a:lstStyle/>
                    <a:p>
                      <a:pPr>
                        <a:lnSpc>
                          <a:spcPct val="150000"/>
                        </a:lnSpc>
                      </a:pPr>
                      <a:r>
                        <a:rPr lang="zh-CN" altLang="en-US" sz="1000" baseline="0" dirty="0">
                          <a:latin typeface="Arial" panose="020B0604020202020204" pitchFamily="34" charset="0"/>
                          <a:ea typeface="黑体" panose="02010609060101010101" pitchFamily="49" charset="-122"/>
                        </a:rPr>
                        <a:t>溴丁基橡胶手套</a:t>
                      </a:r>
                    </a:p>
                  </a:txBody>
                  <a:tcPr/>
                </a:tc>
                <a:extLst>
                  <a:ext uri="{0D108BD9-81ED-4DB2-BD59-A6C34878D82A}">
                    <a16:rowId xmlns:a16="http://schemas.microsoft.com/office/drawing/2014/main" val="2536165804"/>
                  </a:ext>
                </a:extLst>
              </a:tr>
              <a:tr h="370840">
                <a:tc>
                  <a:txBody>
                    <a:bodyPr/>
                    <a:lstStyle/>
                    <a:p>
                      <a:pPr algn="ctr">
                        <a:lnSpc>
                          <a:spcPct val="150000"/>
                        </a:lnSpc>
                      </a:pPr>
                      <a:r>
                        <a:rPr lang="zh-CN" altLang="en-US" sz="1000" baseline="0" dirty="0">
                          <a:latin typeface="Arial" panose="020B0604020202020204" pitchFamily="34" charset="0"/>
                          <a:ea typeface="黑体" panose="02010609060101010101" pitchFamily="49" charset="-122"/>
                        </a:rPr>
                        <a:t>支撑课题及研究方向</a:t>
                      </a:r>
                    </a:p>
                  </a:txBody>
                  <a:tcPr/>
                </a:tc>
                <a:tc>
                  <a:txBody>
                    <a:bodyPr/>
                    <a:lstStyle/>
                    <a:p>
                      <a:pPr>
                        <a:lnSpc>
                          <a:spcPct val="150000"/>
                        </a:lnSpc>
                      </a:pPr>
                      <a:endParaRPr lang="zh-CN" altLang="en-US" sz="1200" baseline="0" dirty="0">
                        <a:latin typeface="Arial" panose="020B0604020202020204" pitchFamily="34" charset="0"/>
                        <a:ea typeface="黑体" panose="02010609060101010101" pitchFamily="49" charset="-122"/>
                      </a:endParaRPr>
                    </a:p>
                  </a:txBody>
                  <a:tcPr/>
                </a:tc>
                <a:extLst>
                  <a:ext uri="{0D108BD9-81ED-4DB2-BD59-A6C34878D82A}">
                    <a16:rowId xmlns:a16="http://schemas.microsoft.com/office/drawing/2014/main" val="1740165783"/>
                  </a:ext>
                </a:extLst>
              </a:tr>
              <a:tr h="370840">
                <a:tc>
                  <a:txBody>
                    <a:bodyPr/>
                    <a:lstStyle/>
                    <a:p>
                      <a:pPr marL="0" algn="ctr" defTabSz="685800" rtl="0" eaLnBrk="1" latinLnBrk="0" hangingPunct="1">
                        <a:lnSpc>
                          <a:spcPct val="150000"/>
                        </a:lnSpc>
                      </a:pPr>
                      <a:r>
                        <a:rPr lang="zh-CN" altLang="en-US" sz="1000" kern="1200" baseline="0" dirty="0">
                          <a:solidFill>
                            <a:schemeClr val="tx1"/>
                          </a:solidFill>
                          <a:latin typeface="Arial" panose="020B0604020202020204" pitchFamily="34" charset="0"/>
                          <a:ea typeface="黑体" panose="02010609060101010101" pitchFamily="49" charset="-122"/>
                          <a:cs typeface="+mn-cs"/>
                        </a:rPr>
                        <a:t>仪器所在地</a:t>
                      </a:r>
                    </a:p>
                  </a:txBody>
                  <a:tcPr/>
                </a:tc>
                <a:tc>
                  <a:txBody>
                    <a:bodyPr/>
                    <a:lstStyle/>
                    <a:p>
                      <a:pPr>
                        <a:lnSpc>
                          <a:spcPct val="150000"/>
                        </a:lnSpc>
                      </a:pPr>
                      <a:r>
                        <a:rPr lang="zh-CN" altLang="en-US" sz="1200" baseline="0" dirty="0">
                          <a:latin typeface="Arial" panose="020B0604020202020204" pitchFamily="34" charset="0"/>
                          <a:ea typeface="黑体" panose="02010609060101010101" pitchFamily="49" charset="-122"/>
                        </a:rPr>
                        <a:t>廊坊平房实验室</a:t>
                      </a:r>
                    </a:p>
                  </a:txBody>
                  <a:tcPr/>
                </a:tc>
                <a:extLst>
                  <a:ext uri="{0D108BD9-81ED-4DB2-BD59-A6C34878D82A}">
                    <a16:rowId xmlns:a16="http://schemas.microsoft.com/office/drawing/2014/main" val="2916336532"/>
                  </a:ext>
                </a:extLst>
              </a:tr>
            </a:tbl>
          </a:graphicData>
        </a:graphic>
      </p:graphicFrame>
      <p:pic>
        <p:nvPicPr>
          <p:cNvPr id="4" name="图片 3">
            <a:extLst>
              <a:ext uri="{FF2B5EF4-FFF2-40B4-BE49-F238E27FC236}">
                <a16:creationId xmlns:a16="http://schemas.microsoft.com/office/drawing/2014/main" id="{197F8074-E3E6-0F80-6E3E-DBBA26F9C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1" y="963574"/>
            <a:ext cx="4637749" cy="3478312"/>
          </a:xfrm>
          <a:prstGeom prst="rect">
            <a:avLst/>
          </a:prstGeom>
        </p:spPr>
      </p:pic>
    </p:spTree>
    <p:extLst>
      <p:ext uri="{BB962C8B-B14F-4D97-AF65-F5344CB8AC3E}">
        <p14:creationId xmlns:p14="http://schemas.microsoft.com/office/powerpoint/2010/main" val="33594087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2279</TotalTime>
  <Words>2306</Words>
  <Application>Microsoft Office PowerPoint</Application>
  <PresentationFormat>全屏显示(16:9)</PresentationFormat>
  <Paragraphs>303</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16</vt:i4>
      </vt:variant>
    </vt:vector>
  </HeadingPairs>
  <TitlesOfParts>
    <vt:vector size="26" baseType="lpstr">
      <vt:lpstr>等线</vt:lpstr>
      <vt:lpstr>等线 Light</vt:lpstr>
      <vt:lpstr>黑体</vt:lpstr>
      <vt:lpstr>微软雅黑</vt:lpstr>
      <vt:lpstr>Arial</vt:lpstr>
      <vt:lpstr>Calibri</vt:lpstr>
      <vt:lpstr>Calibri Light</vt:lpstr>
      <vt:lpstr>Times New Roman</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XXX三季度工作情况汇报</dc:title>
  <dc:creator>廖旋</dc:creator>
  <cp:lastModifiedBy>Yongming Zhao</cp:lastModifiedBy>
  <cp:revision>269</cp:revision>
  <cp:lastPrinted>2021-09-29T06:45:06Z</cp:lastPrinted>
  <dcterms:created xsi:type="dcterms:W3CDTF">2021-09-26T03:28:12Z</dcterms:created>
  <dcterms:modified xsi:type="dcterms:W3CDTF">2023-11-30T08:46:52Z</dcterms:modified>
</cp:coreProperties>
</file>